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2" r:id="rId2"/>
    <p:sldId id="291" r:id="rId3"/>
    <p:sldId id="257" r:id="rId4"/>
    <p:sldId id="259" r:id="rId5"/>
    <p:sldId id="258" r:id="rId6"/>
    <p:sldId id="261" r:id="rId7"/>
    <p:sldId id="262" r:id="rId8"/>
    <p:sldId id="263" r:id="rId9"/>
    <p:sldId id="264" r:id="rId10"/>
    <p:sldId id="265" r:id="rId11"/>
    <p:sldId id="266" r:id="rId12"/>
    <p:sldId id="268" r:id="rId13"/>
    <p:sldId id="290" r:id="rId14"/>
    <p:sldId id="267" r:id="rId15"/>
    <p:sldId id="269" r:id="rId16"/>
    <p:sldId id="272" r:id="rId17"/>
    <p:sldId id="278" r:id="rId18"/>
    <p:sldId id="279" r:id="rId19"/>
    <p:sldId id="270" r:id="rId20"/>
    <p:sldId id="281" r:id="rId21"/>
    <p:sldId id="271" r:id="rId22"/>
    <p:sldId id="280" r:id="rId23"/>
    <p:sldId id="289" r:id="rId24"/>
    <p:sldId id="273" r:id="rId25"/>
    <p:sldId id="274" r:id="rId26"/>
    <p:sldId id="275" r:id="rId27"/>
    <p:sldId id="277" r:id="rId28"/>
    <p:sldId id="276" r:id="rId29"/>
    <p:sldId id="282" r:id="rId30"/>
    <p:sldId id="283" r:id="rId31"/>
    <p:sldId id="284" r:id="rId32"/>
    <p:sldId id="286" r:id="rId33"/>
    <p:sldId id="287" r:id="rId34"/>
    <p:sldId id="285" r:id="rId35"/>
    <p:sldId id="288" r:id="rId3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A0B0"/>
    <a:srgbClr val="CCAF0A"/>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72" y="8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orme libre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r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smtClean="0"/>
              <a:t>Modifiez le style du titre</a:t>
            </a:r>
            <a:endParaRPr kumimoji="0" lang="en-US"/>
          </a:p>
        </p:txBody>
      </p:sp>
      <p:sp>
        <p:nvSpPr>
          <p:cNvPr id="17" name="Sous-titr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30" name="Espace réservé de la date 29"/>
          <p:cNvSpPr>
            <a:spLocks noGrp="1"/>
          </p:cNvSpPr>
          <p:nvPr>
            <p:ph type="dt" sz="half" idx="10"/>
          </p:nvPr>
        </p:nvSpPr>
        <p:spPr/>
        <p:txBody>
          <a:bodyPr/>
          <a:lstStyle/>
          <a:p>
            <a:fld id="{AA309A6D-C09C-4548-B29A-6CF363A7E532}" type="datetimeFigureOut">
              <a:rPr lang="fr-FR" smtClean="0"/>
              <a:t>25/04/2015</a:t>
            </a:fld>
            <a:endParaRPr lang="fr-BE"/>
          </a:p>
        </p:txBody>
      </p:sp>
      <p:sp>
        <p:nvSpPr>
          <p:cNvPr id="19" name="Espace réservé du pied de page 18"/>
          <p:cNvSpPr>
            <a:spLocks noGrp="1"/>
          </p:cNvSpPr>
          <p:nvPr>
            <p:ph type="ftr" sz="quarter" idx="11"/>
          </p:nvPr>
        </p:nvSpPr>
        <p:spPr/>
        <p:txBody>
          <a:bodyPr/>
          <a:lstStyle/>
          <a:p>
            <a:endParaRPr lang="fr-BE"/>
          </a:p>
        </p:txBody>
      </p:sp>
      <p:sp>
        <p:nvSpPr>
          <p:cNvPr id="27" name="Espace réservé du numéro de diapositive 26"/>
          <p:cNvSpPr>
            <a:spLocks noGrp="1"/>
          </p:cNvSpPr>
          <p:nvPr>
            <p:ph type="sldNum" sz="quarter" idx="12"/>
          </p:nvPr>
        </p:nvSpPr>
        <p:spPr/>
        <p:txBody>
          <a:bodyPr/>
          <a:lstStyle/>
          <a:p>
            <a:fld id="{CF4668DC-857F-487D-BFFA-8C0CA5037977}" type="slidenum">
              <a:rPr lang="fr-BE" smtClean="0"/>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25/04/2015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25/04/2015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lgn="l">
              <a:defRPr/>
            </a:lvl1pPr>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25/04/2015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orme libre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r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t>25/04/2015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1143000"/>
          </a:xfrm>
        </p:spPr>
        <p:txBody>
          <a:bodyPr/>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t>25/04/2015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t>25/04/2015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320"/>
            <a:ext cx="7470648" cy="1143000"/>
          </a:xfrm>
        </p:spPr>
        <p:txBody>
          <a:bodyPr anchor="ctr"/>
          <a:lstStyle>
            <a:lvl1pPr algn="l">
              <a:defRPr sz="4600"/>
            </a:lvl1pPr>
          </a:lstStyle>
          <a:p>
            <a:r>
              <a:rPr kumimoji="0" lang="fr-FR" smtClean="0"/>
              <a:t>Modifiez le style du titre</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t>25/04/2015</a:t>
            </a:fld>
            <a:endParaRPr lang="fr-BE"/>
          </a:p>
        </p:txBody>
      </p:sp>
      <p:sp>
        <p:nvSpPr>
          <p:cNvPr id="8" name="Espace réservé du numéro de diapositive 7"/>
          <p:cNvSpPr>
            <a:spLocks noGrp="1"/>
          </p:cNvSpPr>
          <p:nvPr>
            <p:ph type="sldNum" sz="quarter" idx="11"/>
          </p:nvPr>
        </p:nvSpPr>
        <p:spPr/>
        <p:txBody>
          <a:bodyPr/>
          <a:lstStyle/>
          <a:p>
            <a:fld id="{CF4668DC-857F-487D-BFFA-8C0CA5037977}" type="slidenum">
              <a:rPr lang="fr-BE" smtClean="0"/>
              <a:t>‹N°›</a:t>
            </a:fld>
            <a:endParaRPr lang="fr-BE"/>
          </a:p>
        </p:txBody>
      </p:sp>
      <p:sp>
        <p:nvSpPr>
          <p:cNvPr id="9" name="Espace réservé du pied de page 8"/>
          <p:cNvSpPr>
            <a:spLocks noGrp="1"/>
          </p:cNvSpPr>
          <p:nvPr>
            <p:ph type="ftr" sz="quarter" idx="12"/>
          </p:nvPr>
        </p:nvSpPr>
        <p:spPr/>
        <p:txBody>
          <a:bodyPr/>
          <a:lstStyle/>
          <a:p>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t>25/04/2015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t>25/04/2015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8156448" y="6422064"/>
            <a:ext cx="762000" cy="365125"/>
          </a:xfrm>
        </p:spPr>
        <p:txBody>
          <a:bodyPr/>
          <a:lstStyle/>
          <a:p>
            <a:fld id="{CF4668DC-857F-487D-BFFA-8C0CA5037977}" type="slidenum">
              <a:rPr lang="fr-BE" smtClean="0"/>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a:xfrm>
            <a:off x="457200" y="6422064"/>
            <a:ext cx="2133600" cy="365125"/>
          </a:xfrm>
        </p:spPr>
        <p:txBody>
          <a:bodyPr/>
          <a:lstStyle/>
          <a:p>
            <a:fld id="{AA309A6D-C09C-4548-B29A-6CF363A7E532}" type="datetimeFigureOut">
              <a:rPr lang="fr-FR" smtClean="0"/>
              <a:t>25/04/2015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orme libre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orme libre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Espace réservé du titre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fr-FR" smtClean="0"/>
              <a:t>Modifiez le style du titre</a:t>
            </a:r>
            <a:endParaRPr kumimoji="0" lang="en-US"/>
          </a:p>
        </p:txBody>
      </p:sp>
      <p:sp>
        <p:nvSpPr>
          <p:cNvPr id="30" name="Espace réservé du texte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A309A6D-C09C-4548-B29A-6CF363A7E532}" type="datetimeFigureOut">
              <a:rPr lang="fr-FR" smtClean="0"/>
              <a:t>25/04/2015</a:t>
            </a:fld>
            <a:endParaRPr lang="fr-BE"/>
          </a:p>
        </p:txBody>
      </p:sp>
      <p:sp>
        <p:nvSpPr>
          <p:cNvPr id="22" name="Espace réservé du pied de page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fr-BE"/>
          </a:p>
        </p:txBody>
      </p:sp>
      <p:sp>
        <p:nvSpPr>
          <p:cNvPr id="18" name="Espace réservé du numéro de diapositive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CF4668DC-857F-487D-BFFA-8C0CA5037977}" type="slidenum">
              <a:rPr lang="fr-BE" smtClean="0"/>
              <a:t>‹N°›</a:t>
            </a:fld>
            <a:endParaRPr lang="fr-BE"/>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slideLayout" Target="../slideLayouts/slideLayout2.xml"/><Relationship Id="rId7" Type="http://schemas.openxmlformats.org/officeDocument/2006/relationships/image" Target="../media/image5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48.png"/><Relationship Id="rId11" Type="http://schemas.openxmlformats.org/officeDocument/2006/relationships/image" Target="../media/image61.png"/><Relationship Id="rId5" Type="http://schemas.openxmlformats.org/officeDocument/2006/relationships/image" Target="../media/image50.png"/><Relationship Id="rId10" Type="http://schemas.openxmlformats.org/officeDocument/2006/relationships/image" Target="../media/image60.png"/><Relationship Id="rId4" Type="http://schemas.openxmlformats.org/officeDocument/2006/relationships/image" Target="../media/image57.png"/><Relationship Id="rId9"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51520" y="1478278"/>
            <a:ext cx="3600400" cy="3016210"/>
          </a:xfrm>
          <a:prstGeom prst="rect">
            <a:avLst/>
          </a:prstGeom>
        </p:spPr>
        <p:txBody>
          <a:bodyPr wrap="square">
            <a:spAutoFit/>
          </a:bodyPr>
          <a:lstStyle/>
          <a:p>
            <a:pPr algn="just"/>
            <a:r>
              <a:rPr lang="fr-FR" sz="2000" dirty="0" smtClean="0"/>
              <a:t>« Celui </a:t>
            </a:r>
            <a:r>
              <a:rPr lang="fr-FR" sz="2000" dirty="0"/>
              <a:t>qui veut se souvenir doit se confier à l'oubli, à ce risque qu'est l'oubli absolu  et à ce beau hasard que devient alors le </a:t>
            </a:r>
            <a:r>
              <a:rPr lang="fr-FR" sz="2000" dirty="0" smtClean="0"/>
              <a:t>souvenir »</a:t>
            </a:r>
          </a:p>
          <a:p>
            <a:pPr algn="just"/>
            <a:endParaRPr lang="fr-FR" dirty="0"/>
          </a:p>
          <a:p>
            <a:pPr algn="just"/>
            <a:r>
              <a:rPr lang="fr-FR" i="1" dirty="0"/>
              <a:t>Maurice Blanchot dans la préface de " L'écriture ou </a:t>
            </a:r>
            <a:r>
              <a:rPr lang="fr-FR" i="1"/>
              <a:t>la </a:t>
            </a:r>
            <a:r>
              <a:rPr lang="fr-FR" i="1" smtClean="0"/>
              <a:t>vie (1994)" </a:t>
            </a:r>
            <a:r>
              <a:rPr lang="fr-FR" i="1" dirty="0"/>
              <a:t>de </a:t>
            </a:r>
            <a:r>
              <a:rPr lang="fr-FR" i="1" dirty="0" smtClean="0"/>
              <a:t>Jorge </a:t>
            </a:r>
            <a:r>
              <a:rPr lang="fr-FR" i="1" dirty="0" err="1" smtClean="0"/>
              <a:t>Semprùn</a:t>
            </a:r>
            <a:r>
              <a:rPr lang="fr-FR" i="1" dirty="0" smtClean="0"/>
              <a:t> (résistant déporté à Buchenwald en 1943).</a:t>
            </a:r>
            <a:endParaRPr lang="fr-FR" i="1" dirty="0"/>
          </a:p>
        </p:txBody>
      </p:sp>
      <p:pic>
        <p:nvPicPr>
          <p:cNvPr id="1026" name="Picture 2" descr="C:\Documents and Settings\cyril brossard\Bureau\CNRD\Juifs de Berck, AD62 27W79 556pages,27w77moeurs,27w78occupation\Affiche_A3-v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7522" y="0"/>
            <a:ext cx="485037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Documents and Settings\cyril brossard\Bureau\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21896"/>
            <a:ext cx="929370" cy="936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92927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cyril brossard\Bureau\CNRD\Juifs de Berck, AD62 27W79 556pages,27w77moeurs,27w78occupation\CPB_scellés_21_12_194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30052" y="34999"/>
            <a:ext cx="3779912" cy="50398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732240" y="188640"/>
            <a:ext cx="1287682" cy="360040"/>
          </a:xfrm>
          <a:prstGeom prst="rect">
            <a:avLst/>
          </a:prstGeom>
          <a:solidFill>
            <a:srgbClr val="FF0000">
              <a:alpha val="1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p:cNvSpPr txBox="1"/>
          <p:nvPr/>
        </p:nvSpPr>
        <p:spPr>
          <a:xfrm>
            <a:off x="120556" y="5061336"/>
            <a:ext cx="9036496" cy="1754326"/>
          </a:xfrm>
          <a:prstGeom prst="rect">
            <a:avLst/>
          </a:prstGeom>
          <a:noFill/>
        </p:spPr>
        <p:txBody>
          <a:bodyPr wrap="square" rtlCol="0">
            <a:spAutoFit/>
          </a:bodyPr>
          <a:lstStyle/>
          <a:p>
            <a:pPr algn="just"/>
            <a:r>
              <a:rPr lang="fr-FR" sz="1200" dirty="0" smtClean="0"/>
              <a:t>Le 21/12/1940 le commissaire Emile Gozzi rend compte de l’apposition des scellés sur les portes des maisons de Lang Isidore, Benjamin David , Delarue </a:t>
            </a:r>
            <a:r>
              <a:rPr lang="fr-FR" sz="1200" dirty="0" err="1" smtClean="0"/>
              <a:t>Magiera</a:t>
            </a:r>
            <a:r>
              <a:rPr lang="fr-FR" sz="1200" dirty="0" smtClean="0"/>
              <a:t> et </a:t>
            </a:r>
            <a:r>
              <a:rPr lang="fr-FR" sz="1200" dirty="0" err="1" smtClean="0"/>
              <a:t>Dewing</a:t>
            </a:r>
            <a:r>
              <a:rPr lang="fr-FR" sz="1200" dirty="0" smtClean="0"/>
              <a:t> Marie</a:t>
            </a:r>
            <a:r>
              <a:rPr lang="fr-FR" sz="1200" dirty="0"/>
              <a:t>. Cette apposition de scellés est une demande du Maire de Berck</a:t>
            </a:r>
          </a:p>
          <a:p>
            <a:pPr algn="just"/>
            <a:endParaRPr lang="fr-FR" sz="1200" dirty="0" smtClean="0"/>
          </a:p>
          <a:p>
            <a:pPr algn="just"/>
            <a:r>
              <a:rPr lang="fr-FR" sz="1200" dirty="0" smtClean="0"/>
              <a:t>Le courrier du Maire ne porte plus aucun signe républicain.  Il n’a plus de mandat électif</a:t>
            </a:r>
            <a:r>
              <a:rPr lang="fr-FR" sz="1200" dirty="0"/>
              <a:t>. </a:t>
            </a:r>
            <a:r>
              <a:rPr lang="fr-FR" sz="1200" dirty="0" smtClean="0"/>
              <a:t>Son installation </a:t>
            </a:r>
            <a:r>
              <a:rPr lang="fr-FR" sz="1200" dirty="0"/>
              <a:t>, avec les autres conseillers municipaux, a été faite un mois plus tôt, le 22 novembre 1940 par </a:t>
            </a:r>
            <a:r>
              <a:rPr lang="fr-FR" sz="1200" dirty="0" smtClean="0"/>
              <a:t>nomination préfectorale </a:t>
            </a:r>
            <a:r>
              <a:rPr lang="fr-FR" sz="1200" dirty="0"/>
              <a:t>(loi du 16/11/1940 art 12)</a:t>
            </a:r>
          </a:p>
          <a:p>
            <a:pPr algn="just"/>
            <a:r>
              <a:rPr lang="fr-FR" sz="1200" dirty="0" smtClean="0"/>
              <a:t>Emile Gozzi  répond en utilisant un papier à en-tête de la République Française avec sa devise alors que la IIIe République a disparu depuis juillet 1940. Ce geste n’est pas anodin. Nous sommes en décembre 1940, l’Etat français de Vichy  a mis en place un 1</a:t>
            </a:r>
            <a:r>
              <a:rPr lang="fr-FR" sz="1200" baseline="30000" dirty="0" smtClean="0"/>
              <a:t>er</a:t>
            </a:r>
            <a:r>
              <a:rPr lang="fr-FR" sz="1200" dirty="0" smtClean="0"/>
              <a:t> statut des Juifs  moins de 2 mois avant, le 3 octobre 1940 et est entré « </a:t>
            </a:r>
            <a:r>
              <a:rPr lang="fr-FR" sz="1200" i="1" dirty="0" smtClean="0"/>
              <a:t>dans la voie de la collaboration</a:t>
            </a:r>
            <a:r>
              <a:rPr lang="fr-FR" sz="1200" dirty="0" smtClean="0"/>
              <a:t> » suite à l’entrevue de </a:t>
            </a:r>
            <a:r>
              <a:rPr lang="fr-FR" sz="1200" dirty="0" err="1" smtClean="0"/>
              <a:t>Montoire</a:t>
            </a:r>
            <a:r>
              <a:rPr lang="fr-FR" sz="1200" dirty="0" smtClean="0"/>
              <a:t> le 24/10/1940.</a:t>
            </a:r>
          </a:p>
        </p:txBody>
      </p:sp>
      <p:pic>
        <p:nvPicPr>
          <p:cNvPr id="1026" name="Picture 2" descr="C:\Documents and Settings\cyril brossard\Bureau\CNRD\Juifs de Berck, AD62 27W79 556pages,27w77moeurs,27w78occupation\Maire_CPB_17_12_19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34999"/>
            <a:ext cx="3787639" cy="505018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236296" y="1124744"/>
            <a:ext cx="1287682" cy="180020"/>
          </a:xfrm>
          <a:prstGeom prst="rect">
            <a:avLst/>
          </a:prstGeom>
          <a:solidFill>
            <a:srgbClr val="FF0000">
              <a:alpha val="1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2766" y="1199844"/>
            <a:ext cx="655637"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92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62272"/>
            <a:ext cx="6624736" cy="1143000"/>
          </a:xfrm>
        </p:spPr>
        <p:txBody>
          <a:bodyPr/>
          <a:lstStyle/>
          <a:p>
            <a:pPr algn="ctr"/>
            <a:r>
              <a:rPr lang="fr-FR" dirty="0" smtClean="0"/>
              <a:t>Aryanisation des biens</a:t>
            </a:r>
            <a:endParaRPr lang="fr-FR"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8177086"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1454" b="11458"/>
          <a:stretch/>
        </p:blipFill>
        <p:spPr bwMode="auto">
          <a:xfrm>
            <a:off x="3554834" y="2099908"/>
            <a:ext cx="4638236" cy="4368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06678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28470"/>
            <a:ext cx="8568951" cy="5464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04031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42246"/>
            <a:ext cx="7039372" cy="5800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1799184" y="6238079"/>
            <a:ext cx="7344816" cy="369332"/>
          </a:xfrm>
          <a:prstGeom prst="rect">
            <a:avLst/>
          </a:prstGeom>
          <a:noFill/>
        </p:spPr>
        <p:txBody>
          <a:bodyPr wrap="square" rtlCol="0">
            <a:spAutoFit/>
          </a:bodyPr>
          <a:lstStyle/>
          <a:p>
            <a:r>
              <a:rPr lang="fr-FR" dirty="0" smtClean="0"/>
              <a:t>Propagande antisémite  de l’Institut  d’étude des questions juives</a:t>
            </a:r>
            <a:r>
              <a:rPr lang="fr-FR" dirty="0"/>
              <a:t>.</a:t>
            </a:r>
          </a:p>
        </p:txBody>
      </p:sp>
      <p:sp>
        <p:nvSpPr>
          <p:cNvPr id="3" name="Rectangle 2"/>
          <p:cNvSpPr/>
          <p:nvPr/>
        </p:nvSpPr>
        <p:spPr>
          <a:xfrm>
            <a:off x="0" y="476672"/>
            <a:ext cx="1799184" cy="4893647"/>
          </a:xfrm>
          <a:prstGeom prst="rect">
            <a:avLst/>
          </a:prstGeom>
        </p:spPr>
        <p:txBody>
          <a:bodyPr wrap="square">
            <a:spAutoFit/>
          </a:bodyPr>
          <a:lstStyle/>
          <a:p>
            <a:pPr algn="just"/>
            <a:r>
              <a:rPr lang="fr-FR" sz="1200" dirty="0"/>
              <a:t>L'Institut d'étude des questions juives (IEQJ) est un organisme créé en France sous l'occupation allemande, avec le soutien de la </a:t>
            </a:r>
            <a:r>
              <a:rPr lang="fr-FR" sz="1200" dirty="0" err="1"/>
              <a:t>Propagandastaffel</a:t>
            </a:r>
            <a:r>
              <a:rPr lang="fr-FR" sz="1200" dirty="0"/>
              <a:t> (bureau de propagande allemande). </a:t>
            </a:r>
            <a:r>
              <a:rPr lang="fr-FR" sz="1200" dirty="0" smtClean="0"/>
              <a:t>Il est officiellement </a:t>
            </a:r>
            <a:r>
              <a:rPr lang="fr-FR" sz="1200" dirty="0"/>
              <a:t>inauguré le 11 mai </a:t>
            </a:r>
            <a:r>
              <a:rPr lang="fr-FR" sz="1200" dirty="0" smtClean="0"/>
              <a:t>1941. </a:t>
            </a:r>
            <a:r>
              <a:rPr lang="fr-FR" sz="1200" dirty="0"/>
              <a:t>Sa principale activité était la diffusion de propagande </a:t>
            </a:r>
            <a:r>
              <a:rPr lang="fr-FR" sz="1200" dirty="0" smtClean="0"/>
              <a:t>antisémite. Il a patronné l’exposition  </a:t>
            </a:r>
            <a:r>
              <a:rPr lang="fr-FR" sz="1200" i="1" dirty="0" smtClean="0"/>
              <a:t>Le Juif et la France </a:t>
            </a:r>
            <a:r>
              <a:rPr lang="fr-FR" sz="1200" dirty="0" smtClean="0"/>
              <a:t>inauguré en septembre 1941.</a:t>
            </a:r>
            <a:r>
              <a:rPr lang="fr-FR" sz="1200" dirty="0"/>
              <a:t> </a:t>
            </a:r>
            <a:endParaRPr lang="fr-FR" sz="1200" dirty="0" smtClean="0"/>
          </a:p>
          <a:p>
            <a:pPr algn="just"/>
            <a:r>
              <a:rPr lang="fr-FR" sz="1200" dirty="0" smtClean="0"/>
              <a:t>Financé par l’ambassade d’Allemagne à Paris et la Gestapo, il est absorbé par le Commissariat Général aux Questions Juives  fin 1942.</a:t>
            </a:r>
            <a:endParaRPr lang="fr-FR" sz="1200" dirty="0"/>
          </a:p>
        </p:txBody>
      </p:sp>
    </p:spTree>
    <p:extLst>
      <p:ext uri="{BB962C8B-B14F-4D97-AF65-F5344CB8AC3E}">
        <p14:creationId xmlns:p14="http://schemas.microsoft.com/office/powerpoint/2010/main" val="1642391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739" y="332656"/>
            <a:ext cx="8520878"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2669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664" t="12116" r="23237"/>
          <a:stretch/>
        </p:blipFill>
        <p:spPr bwMode="auto">
          <a:xfrm>
            <a:off x="2555776" y="103356"/>
            <a:ext cx="4824536" cy="6685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323528" y="125492"/>
            <a:ext cx="1800200" cy="6463308"/>
          </a:xfrm>
          <a:prstGeom prst="rect">
            <a:avLst/>
          </a:prstGeom>
          <a:noFill/>
        </p:spPr>
        <p:txBody>
          <a:bodyPr wrap="square" rtlCol="0">
            <a:spAutoFit/>
          </a:bodyPr>
          <a:lstStyle/>
          <a:p>
            <a:r>
              <a:rPr lang="fr-FR" dirty="0" smtClean="0"/>
              <a:t>Courrier adressé à M </a:t>
            </a:r>
            <a:r>
              <a:rPr lang="fr-FR" dirty="0" err="1" smtClean="0"/>
              <a:t>Yankiel</a:t>
            </a:r>
            <a:r>
              <a:rPr lang="fr-FR" dirty="0" smtClean="0"/>
              <a:t> </a:t>
            </a:r>
            <a:r>
              <a:rPr lang="fr-FR" dirty="0" err="1" smtClean="0"/>
              <a:t>Fajnhole</a:t>
            </a:r>
            <a:r>
              <a:rPr lang="fr-FR" dirty="0" smtClean="0"/>
              <a:t> à Paris par le Commissariat de Berck le 15/09/1942 demandant à </a:t>
            </a:r>
            <a:r>
              <a:rPr lang="fr-FR" dirty="0" err="1" smtClean="0"/>
              <a:t>Yankiel</a:t>
            </a:r>
            <a:r>
              <a:rPr lang="fr-FR" dirty="0" smtClean="0"/>
              <a:t> de renseigner par retour du courrier la date et le lieu de son inscription au registre du commerce, le numéro analytique et le numéro chronologique de son entreprise</a:t>
            </a:r>
            <a:endParaRPr lang="fr-FR" dirty="0"/>
          </a:p>
        </p:txBody>
      </p:sp>
      <p:sp>
        <p:nvSpPr>
          <p:cNvPr id="3" name="ZoneTexte 2"/>
          <p:cNvSpPr txBox="1"/>
          <p:nvPr/>
        </p:nvSpPr>
        <p:spPr>
          <a:xfrm>
            <a:off x="7380312" y="188640"/>
            <a:ext cx="1656184" cy="3539430"/>
          </a:xfrm>
          <a:prstGeom prst="rect">
            <a:avLst/>
          </a:prstGeom>
          <a:noFill/>
        </p:spPr>
        <p:txBody>
          <a:bodyPr wrap="square" rtlCol="0">
            <a:spAutoFit/>
          </a:bodyPr>
          <a:lstStyle/>
          <a:p>
            <a:r>
              <a:rPr lang="fr-FR" sz="1400" dirty="0" smtClean="0"/>
              <a:t>Courrier écrit 2 mois après la rafle du Vel d’Hiv à Paris des</a:t>
            </a:r>
            <a:r>
              <a:rPr lang="fr-FR" sz="1400" b="1" dirty="0" smtClean="0"/>
              <a:t> </a:t>
            </a:r>
            <a:r>
              <a:rPr lang="fr-FR" sz="1400" b="1" dirty="0"/>
              <a:t>16 et 17 juillet </a:t>
            </a:r>
            <a:r>
              <a:rPr lang="fr-FR" sz="1400" b="1" dirty="0" smtClean="0"/>
              <a:t>1942</a:t>
            </a:r>
            <a:r>
              <a:rPr lang="fr-FR" sz="1400" dirty="0" smtClean="0"/>
              <a:t>. </a:t>
            </a:r>
          </a:p>
          <a:p>
            <a:r>
              <a:rPr lang="fr-FR" sz="1400" dirty="0" smtClean="0"/>
              <a:t>La </a:t>
            </a:r>
            <a:r>
              <a:rPr lang="fr-FR" sz="1400" dirty="0"/>
              <a:t>police française a arrêté en région parisienne </a:t>
            </a:r>
            <a:r>
              <a:rPr lang="fr-FR" sz="1400" b="1" dirty="0"/>
              <a:t>13 152 Juifs dont 4 115 enfants</a:t>
            </a:r>
            <a:r>
              <a:rPr lang="fr-FR" sz="1400" dirty="0"/>
              <a:t> </a:t>
            </a:r>
            <a:r>
              <a:rPr lang="fr-FR" sz="1400" dirty="0" smtClean="0"/>
              <a:t>. </a:t>
            </a:r>
          </a:p>
          <a:p>
            <a:endParaRPr lang="fr-FR" sz="1400" dirty="0" smtClean="0"/>
          </a:p>
          <a:p>
            <a:r>
              <a:rPr lang="fr-FR" sz="1400" dirty="0" smtClean="0"/>
              <a:t>De même le courrier est rédigé 4 jours après la Rafle de Lens. </a:t>
            </a:r>
            <a:endParaRPr lang="fr-FR" sz="1400" dirty="0"/>
          </a:p>
        </p:txBody>
      </p:sp>
    </p:spTree>
    <p:extLst>
      <p:ext uri="{BB962C8B-B14F-4D97-AF65-F5344CB8AC3E}">
        <p14:creationId xmlns:p14="http://schemas.microsoft.com/office/powerpoint/2010/main" val="950338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302" y="1023160"/>
            <a:ext cx="7817697" cy="5794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50" y="116632"/>
            <a:ext cx="1252453"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1475656" y="116632"/>
            <a:ext cx="7200800" cy="830997"/>
          </a:xfrm>
          <a:prstGeom prst="rect">
            <a:avLst/>
          </a:prstGeom>
          <a:noFill/>
        </p:spPr>
        <p:txBody>
          <a:bodyPr wrap="square" rtlCol="0">
            <a:spAutoFit/>
          </a:bodyPr>
          <a:lstStyle/>
          <a:p>
            <a:r>
              <a:rPr lang="fr-FR" sz="2400" dirty="0" smtClean="0"/>
              <a:t>DERNIER RECENSEMENT AVANT LES RAFLES ET LA  SOLUTION FINALE</a:t>
            </a:r>
            <a:endParaRPr lang="fr-FR" sz="2400" dirty="0"/>
          </a:p>
        </p:txBody>
      </p:sp>
    </p:spTree>
    <p:extLst>
      <p:ext uri="{BB962C8B-B14F-4D97-AF65-F5344CB8AC3E}">
        <p14:creationId xmlns:p14="http://schemas.microsoft.com/office/powerpoint/2010/main" val="3560331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3968" y="3590162"/>
            <a:ext cx="3600402" cy="2677656"/>
          </a:xfrm>
          <a:prstGeom prst="rect">
            <a:avLst/>
          </a:prstGeom>
        </p:spPr>
        <p:txBody>
          <a:bodyPr wrap="square">
            <a:spAutoFit/>
          </a:bodyPr>
          <a:lstStyle/>
          <a:p>
            <a:r>
              <a:rPr lang="fr-FR" sz="1400" dirty="0"/>
              <a:t>Durant l’été 1942, les Allemands commencèrent à préparer la déportation des Juifs de </a:t>
            </a:r>
            <a:r>
              <a:rPr lang="fr-FR" sz="1400" dirty="0" smtClean="0"/>
              <a:t>Belgique et du Nord de la France. </a:t>
            </a:r>
            <a:r>
              <a:rPr lang="fr-FR" sz="1400" dirty="0"/>
              <a:t>Pour ce faire, ils transformèrent la caserne </a:t>
            </a:r>
            <a:r>
              <a:rPr lang="fr-FR" sz="1400" dirty="0" err="1"/>
              <a:t>Dossin</a:t>
            </a:r>
            <a:r>
              <a:rPr lang="fr-FR" sz="1400" dirty="0"/>
              <a:t> de Saint-Georges, située dans la ville de Malines (Mechelen en flamand) en un camp de transit. Malines, </a:t>
            </a:r>
            <a:r>
              <a:rPr lang="fr-FR" sz="1400" dirty="0" smtClean="0"/>
              <a:t>est située </a:t>
            </a:r>
            <a:r>
              <a:rPr lang="fr-FR" sz="1400" dirty="0"/>
              <a:t>à mi-chemin entre Anvers et Bruxelles, les deux villes où habitait la majorité de la population juive de Belgique, la ville disposait en outre de bonnes liaisons ferroviaires avec l’est.</a:t>
            </a:r>
          </a:p>
        </p:txBody>
      </p:sp>
      <p:sp>
        <p:nvSpPr>
          <p:cNvPr id="3" name="Rectangle 2"/>
          <p:cNvSpPr/>
          <p:nvPr/>
        </p:nvSpPr>
        <p:spPr>
          <a:xfrm>
            <a:off x="5940151" y="2708921"/>
            <a:ext cx="576065" cy="134878"/>
          </a:xfrm>
          <a:prstGeom prst="rect">
            <a:avLst/>
          </a:prstGeom>
          <a:solidFill>
            <a:srgbClr val="CCAF0A">
              <a:alpha val="5882"/>
            </a:srgbClr>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fr-FR"/>
          </a:p>
        </p:txBody>
      </p:sp>
      <p:sp>
        <p:nvSpPr>
          <p:cNvPr id="4" name="ZoneTexte 3"/>
          <p:cNvSpPr txBox="1"/>
          <p:nvPr/>
        </p:nvSpPr>
        <p:spPr>
          <a:xfrm>
            <a:off x="4535488" y="6267818"/>
            <a:ext cx="4608512" cy="369332"/>
          </a:xfrm>
          <a:prstGeom prst="rect">
            <a:avLst/>
          </a:prstGeom>
          <a:noFill/>
        </p:spPr>
        <p:txBody>
          <a:bodyPr wrap="square" rtlCol="0">
            <a:spAutoFit/>
          </a:bodyPr>
          <a:lstStyle/>
          <a:p>
            <a:r>
              <a:rPr lang="fr-FR" dirty="0" smtClean="0"/>
              <a:t>Source: ushmm.org</a:t>
            </a:r>
            <a:endParaRPr lang="fr-FR" dirty="0"/>
          </a:p>
        </p:txBody>
      </p:sp>
      <p:sp>
        <p:nvSpPr>
          <p:cNvPr id="6" name="Espace réservé du contenu 5"/>
          <p:cNvSpPr>
            <a:spLocks noGrp="1"/>
          </p:cNvSpPr>
          <p:nvPr>
            <p:ph sz="half" idx="1"/>
          </p:nvPr>
        </p:nvSpPr>
        <p:spPr>
          <a:xfrm>
            <a:off x="395536" y="3212976"/>
            <a:ext cx="3657600" cy="2972955"/>
          </a:xfrm>
        </p:spPr>
        <p:txBody>
          <a:bodyPr>
            <a:normAutofit fontScale="92500" lnSpcReduction="10000"/>
          </a:bodyPr>
          <a:lstStyle/>
          <a:p>
            <a:pPr marL="36576" indent="0">
              <a:buNone/>
            </a:pPr>
            <a:r>
              <a:rPr lang="fr-FR" sz="1800" dirty="0"/>
              <a:t>Kurt Asche, né à Hambourg, le 11 octobre 1909 </a:t>
            </a:r>
            <a:r>
              <a:rPr lang="fr-FR" sz="1800" dirty="0" smtClean="0"/>
              <a:t>était l'</a:t>
            </a:r>
            <a:r>
              <a:rPr lang="fr-FR" sz="1800" dirty="0" err="1" smtClean="0"/>
              <a:t>obersturmbannführer</a:t>
            </a:r>
            <a:r>
              <a:rPr lang="fr-FR" sz="1800" dirty="0" smtClean="0"/>
              <a:t>-SS </a:t>
            </a:r>
            <a:r>
              <a:rPr lang="fr-FR" sz="1800" dirty="0"/>
              <a:t>et le </a:t>
            </a:r>
            <a:r>
              <a:rPr lang="fr-FR" sz="1800" dirty="0" err="1"/>
              <a:t>Judenreferent</a:t>
            </a:r>
            <a:r>
              <a:rPr lang="fr-FR" sz="1800" dirty="0"/>
              <a:t> ayant en charge la déportation des </a:t>
            </a:r>
            <a:r>
              <a:rPr lang="fr-FR" sz="1800" dirty="0" smtClean="0"/>
              <a:t>Juifs </a:t>
            </a:r>
            <a:r>
              <a:rPr lang="fr-FR" sz="1800" dirty="0"/>
              <a:t>et des </a:t>
            </a:r>
            <a:r>
              <a:rPr lang="fr-FR" sz="1800" dirty="0" smtClean="0"/>
              <a:t>Tziganes </a:t>
            </a:r>
            <a:r>
              <a:rPr lang="fr-FR" sz="1800" dirty="0"/>
              <a:t>durant la Seconde Guerre mondiale en </a:t>
            </a:r>
            <a:r>
              <a:rPr lang="fr-FR" sz="1800" dirty="0" smtClean="0"/>
              <a:t>Belgique et dans le Nord de la France. </a:t>
            </a:r>
            <a:r>
              <a:rPr lang="fr-FR" sz="1800" dirty="0"/>
              <a:t>Sous sa direction, du 2 août 1942 à octobre 1943, 25 000 </a:t>
            </a:r>
            <a:r>
              <a:rPr lang="fr-FR" sz="1800" dirty="0" smtClean="0"/>
              <a:t>Juifs </a:t>
            </a:r>
            <a:r>
              <a:rPr lang="fr-FR" sz="1800" dirty="0"/>
              <a:t>et </a:t>
            </a:r>
            <a:r>
              <a:rPr lang="fr-FR" sz="1800" dirty="0" smtClean="0"/>
              <a:t>Tziganes </a:t>
            </a:r>
            <a:r>
              <a:rPr lang="fr-FR" sz="1800" dirty="0"/>
              <a:t>furent déportés via la Caserne </a:t>
            </a:r>
            <a:r>
              <a:rPr lang="fr-FR" sz="1800" dirty="0" err="1"/>
              <a:t>Dossin</a:t>
            </a:r>
            <a:r>
              <a:rPr lang="fr-FR" sz="1800" dirty="0"/>
              <a:t> à Malines vers Auschwitz.</a:t>
            </a:r>
          </a:p>
        </p:txBody>
      </p:sp>
      <p:pic>
        <p:nvPicPr>
          <p:cNvPr id="1027"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283968" y="404664"/>
            <a:ext cx="4464496" cy="3140196"/>
          </a:xfrm>
          <a:prstGeom prst="rect">
            <a:avLst/>
          </a:prstGeom>
          <a:solidFill>
            <a:srgbClr val="CCAF0A"/>
          </a:solidFill>
          <a:ln>
            <a:noFill/>
          </a:ln>
          <a:effectLst/>
        </p:spPr>
      </p:pic>
      <p:sp>
        <p:nvSpPr>
          <p:cNvPr id="8" name="Rectangle 7"/>
          <p:cNvSpPr/>
          <p:nvPr/>
        </p:nvSpPr>
        <p:spPr>
          <a:xfrm>
            <a:off x="6372200" y="2276872"/>
            <a:ext cx="467544" cy="216024"/>
          </a:xfrm>
          <a:prstGeom prst="rect">
            <a:avLst/>
          </a:prstGeom>
          <a:solidFill>
            <a:srgbClr val="C00000">
              <a:alpha val="3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22866"/>
            <a:ext cx="1862383" cy="2708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20300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476672"/>
            <a:ext cx="3688942" cy="3886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004048" y="4653136"/>
            <a:ext cx="3544926" cy="2031325"/>
          </a:xfrm>
          <a:prstGeom prst="rect">
            <a:avLst/>
          </a:prstGeom>
        </p:spPr>
        <p:txBody>
          <a:bodyPr wrap="square">
            <a:spAutoFit/>
          </a:bodyPr>
          <a:lstStyle/>
          <a:p>
            <a:r>
              <a:rPr lang="fr-FR" dirty="0"/>
              <a:t>La cour intérieure du </a:t>
            </a:r>
            <a:r>
              <a:rPr lang="fr-FR" dirty="0" smtClean="0"/>
              <a:t>camp de regroupement de Malines. </a:t>
            </a:r>
            <a:r>
              <a:rPr lang="fr-FR" dirty="0"/>
              <a:t>Ancienne caserne "Lieutenant-Général </a:t>
            </a:r>
            <a:r>
              <a:rPr lang="fr-FR" dirty="0" err="1"/>
              <a:t>Dossin</a:t>
            </a:r>
            <a:r>
              <a:rPr lang="fr-FR" dirty="0"/>
              <a:t> de </a:t>
            </a:r>
            <a:r>
              <a:rPr lang="fr-FR" dirty="0" smtClean="0"/>
              <a:t>Saint-Georges » . C’est le commandant SS </a:t>
            </a:r>
            <a:r>
              <a:rPr lang="fr-FR" dirty="0" err="1" smtClean="0"/>
              <a:t>Philipp</a:t>
            </a:r>
            <a:r>
              <a:rPr lang="fr-FR" dirty="0" smtClean="0"/>
              <a:t> Schmitt qui gère le camp.</a:t>
            </a:r>
            <a:endParaRPr lang="fr-FR" dirty="0"/>
          </a:p>
        </p:txBody>
      </p:sp>
      <p:sp>
        <p:nvSpPr>
          <p:cNvPr id="3" name="Rectangle 2"/>
          <p:cNvSpPr/>
          <p:nvPr/>
        </p:nvSpPr>
        <p:spPr>
          <a:xfrm>
            <a:off x="4999761" y="5320908"/>
            <a:ext cx="4144239" cy="646331"/>
          </a:xfrm>
          <a:prstGeom prst="rect">
            <a:avLst/>
          </a:prstGeom>
        </p:spPr>
        <p:txBody>
          <a:bodyPr wrap="square">
            <a:spAutoFit/>
          </a:bodyPr>
          <a:lstStyle/>
          <a:p>
            <a:r>
              <a:rPr lang="fr-FR" dirty="0" smtClean="0"/>
              <a:t> </a:t>
            </a:r>
          </a:p>
          <a:p>
            <a:endParaRPr lang="fr-FR" dirty="0"/>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552" r="9215" b="29690"/>
          <a:stretch/>
        </p:blipFill>
        <p:spPr bwMode="auto">
          <a:xfrm>
            <a:off x="859808" y="526509"/>
            <a:ext cx="3138985" cy="4018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61690" y="5704764"/>
            <a:ext cx="4572000" cy="646331"/>
          </a:xfrm>
          <a:prstGeom prst="rect">
            <a:avLst/>
          </a:prstGeom>
        </p:spPr>
        <p:txBody>
          <a:bodyPr>
            <a:spAutoFit/>
          </a:bodyPr>
          <a:lstStyle/>
          <a:p>
            <a:r>
              <a:rPr lang="fr-FR" dirty="0"/>
              <a:t>https://www.kazernedossin.eu/FR/Museum-Memoriaal/Wegwijs/Geschiedenis</a:t>
            </a:r>
          </a:p>
        </p:txBody>
      </p:sp>
      <p:sp>
        <p:nvSpPr>
          <p:cNvPr id="5" name="Rectangle 4"/>
          <p:cNvSpPr/>
          <p:nvPr/>
        </p:nvSpPr>
        <p:spPr>
          <a:xfrm>
            <a:off x="1574319" y="4995510"/>
            <a:ext cx="1774845" cy="369332"/>
          </a:xfrm>
          <a:prstGeom prst="rect">
            <a:avLst/>
          </a:prstGeom>
        </p:spPr>
        <p:txBody>
          <a:bodyPr wrap="none">
            <a:spAutoFit/>
          </a:bodyPr>
          <a:lstStyle/>
          <a:p>
            <a:r>
              <a:rPr lang="fr-FR" dirty="0" err="1" smtClean="0"/>
              <a:t>Philipp</a:t>
            </a:r>
            <a:r>
              <a:rPr lang="fr-FR" dirty="0" smtClean="0"/>
              <a:t> </a:t>
            </a:r>
            <a:r>
              <a:rPr lang="fr-FR" dirty="0"/>
              <a:t>Schmitt </a:t>
            </a:r>
          </a:p>
        </p:txBody>
      </p:sp>
    </p:spTree>
    <p:extLst>
      <p:ext uri="{BB962C8B-B14F-4D97-AF65-F5344CB8AC3E}">
        <p14:creationId xmlns:p14="http://schemas.microsoft.com/office/powerpoint/2010/main" val="15901606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53752"/>
            <a:ext cx="4392488" cy="566936"/>
          </a:xfrm>
        </p:spPr>
        <p:txBody>
          <a:bodyPr>
            <a:normAutofit fontScale="90000"/>
          </a:bodyPr>
          <a:lstStyle/>
          <a:p>
            <a:r>
              <a:rPr lang="fr-FR" sz="2800" dirty="0" smtClean="0"/>
              <a:t>Ils sont passés par Malines avant Auschwitz-Birkenau.</a:t>
            </a:r>
            <a:endParaRPr lang="fr-FR" sz="2800" dirty="0"/>
          </a:p>
        </p:txBody>
      </p:sp>
      <p:pic>
        <p:nvPicPr>
          <p:cNvPr id="1026" name="Picture 2" descr="C:\Documents and Settings\cyril brossard\Bureau\CNRD\Landa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08720"/>
            <a:ext cx="2264268" cy="244827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323528" y="3356992"/>
            <a:ext cx="2379108" cy="2862322"/>
          </a:xfrm>
          <a:prstGeom prst="rect">
            <a:avLst/>
          </a:prstGeom>
          <a:noFill/>
        </p:spPr>
        <p:txBody>
          <a:bodyPr wrap="square" rtlCol="0">
            <a:spAutoFit/>
          </a:bodyPr>
          <a:lstStyle/>
          <a:p>
            <a:r>
              <a:rPr lang="fr-FR" dirty="0" smtClean="0"/>
              <a:t>Léon Landau 1906-1974 avec sa femme Anna et son fils Alain. Raflé à Hénin </a:t>
            </a:r>
            <a:r>
              <a:rPr lang="fr-FR" dirty="0" err="1" smtClean="0"/>
              <a:t>Liétard</a:t>
            </a:r>
            <a:r>
              <a:rPr lang="fr-FR" dirty="0" smtClean="0"/>
              <a:t> dans la nuit du 11/09/1942.</a:t>
            </a:r>
          </a:p>
          <a:p>
            <a:endParaRPr lang="fr-FR" dirty="0" smtClean="0"/>
          </a:p>
          <a:p>
            <a:endParaRPr lang="fr-FR" dirty="0"/>
          </a:p>
          <a:p>
            <a:r>
              <a:rPr lang="fr-FR" dirty="0" smtClean="0"/>
              <a:t>Sami Moscovici raflé sur Berck</a:t>
            </a:r>
            <a:endParaRPr lang="fr-FR" dirty="0"/>
          </a:p>
        </p:txBody>
      </p:sp>
      <p:pic>
        <p:nvPicPr>
          <p:cNvPr id="3074" name="Picture 2" descr="C:\Documents and Settings\cyril brossard\Bureau\CNRD\Juifs de Berck, AD62 27W79 556pages,27w77moeurs,27w78occupation\09-11_rafle-lens_1W_12864_3_0003_lightbox.jpg"/>
          <p:cNvPicPr>
            <a:picLocks noChangeAspect="1" noChangeArrowheads="1"/>
          </p:cNvPicPr>
          <p:nvPr/>
        </p:nvPicPr>
        <p:blipFill rotWithShape="1">
          <a:blip r:embed="rId3">
            <a:extLst>
              <a:ext uri="{28A0092B-C50C-407E-A947-70E740481C1C}">
                <a14:useLocalDpi xmlns:a14="http://schemas.microsoft.com/office/drawing/2010/main" val="0"/>
              </a:ext>
            </a:extLst>
          </a:blip>
          <a:srcRect l="14350" t="11088" b="32120"/>
          <a:stretch/>
        </p:blipFill>
        <p:spPr bwMode="auto">
          <a:xfrm>
            <a:off x="4788024" y="122147"/>
            <a:ext cx="4062038" cy="349262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611547" y="3704323"/>
            <a:ext cx="4414991" cy="276999"/>
          </a:xfrm>
          <a:prstGeom prst="rect">
            <a:avLst/>
          </a:prstGeom>
        </p:spPr>
        <p:txBody>
          <a:bodyPr wrap="none">
            <a:spAutoFit/>
          </a:bodyPr>
          <a:lstStyle/>
          <a:p>
            <a:r>
              <a:rPr lang="fr-FR" sz="1200" dirty="0" smtClean="0"/>
              <a:t>AD du Pas de Calais 1W_12864_3. Préfet Jean Marcel </a:t>
            </a:r>
            <a:r>
              <a:rPr lang="fr-FR" sz="1200" dirty="0" err="1" smtClean="0"/>
              <a:t>Daugy</a:t>
            </a:r>
            <a:endParaRPr lang="fr-FR" sz="1200" dirty="0"/>
          </a:p>
        </p:txBody>
      </p:sp>
      <p:sp>
        <p:nvSpPr>
          <p:cNvPr id="7" name="Rectangle 6"/>
          <p:cNvSpPr/>
          <p:nvPr/>
        </p:nvSpPr>
        <p:spPr>
          <a:xfrm>
            <a:off x="2915816" y="4008912"/>
            <a:ext cx="6228184" cy="2492990"/>
          </a:xfrm>
          <a:prstGeom prst="rect">
            <a:avLst/>
          </a:prstGeom>
        </p:spPr>
        <p:txBody>
          <a:bodyPr wrap="square">
            <a:spAutoFit/>
          </a:bodyPr>
          <a:lstStyle/>
          <a:p>
            <a:pPr algn="just"/>
            <a:r>
              <a:rPr lang="fr-FR" sz="1300" dirty="0"/>
              <a:t>À Lens comme ailleurs, le port de l’étoile jaune a permis la mise à jour des fichiers de recensement des juifs. L’administration préfectorale du Pas-de-Calais et le commissariat de Lens apportent leur aide à ce travail d’identification et répondent avec application aux ordres des occupants. Le 11 septembre 1942, à 4 heures du matin, la </a:t>
            </a:r>
            <a:r>
              <a:rPr lang="fr-FR" sz="1300" dirty="0" err="1"/>
              <a:t>Feldgendarmerie</a:t>
            </a:r>
            <a:r>
              <a:rPr lang="fr-FR" sz="1300" dirty="0"/>
              <a:t>, soutenue par la police française, lance une effroyable rafle à Lens et dans le bassin minier. Alors que les accords Laval-</a:t>
            </a:r>
            <a:r>
              <a:rPr lang="fr-FR" sz="1300" dirty="0" err="1"/>
              <a:t>Oberg</a:t>
            </a:r>
            <a:r>
              <a:rPr lang="fr-FR" sz="1300" dirty="0"/>
              <a:t> ne concernent que les juifs apatrides et réfugiés et semblent épargner les ressortissants français, 50 juifs français sont aussi arrêtés lors de la rafle de Lens. Il s’agit pour la presque totalité d’entre eux d’enfants de moins de 17 ans, nés en France de parents étrangers (C’est la cas d’Alain Landau qui a 3 ans et qui est né à Paris</a:t>
            </a:r>
            <a:r>
              <a:rPr lang="fr-FR" sz="1300" dirty="0" smtClean="0"/>
              <a:t>). Le Président du Conseil Pierre LAVAL proposa que les enfants de moins de 16 ans soient déportés avec leurs parents.</a:t>
            </a:r>
            <a:endParaRPr lang="fr-FR" sz="1300" dirty="0"/>
          </a:p>
        </p:txBody>
      </p:sp>
    </p:spTree>
    <p:extLst>
      <p:ext uri="{BB962C8B-B14F-4D97-AF65-F5344CB8AC3E}">
        <p14:creationId xmlns:p14="http://schemas.microsoft.com/office/powerpoint/2010/main" val="2079198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268416" y="118140"/>
            <a:ext cx="6480048" cy="2301240"/>
          </a:xfrm>
        </p:spPr>
        <p:txBody>
          <a:bodyPr>
            <a:normAutofit/>
          </a:bodyPr>
          <a:lstStyle/>
          <a:p>
            <a:pPr algn="ctr"/>
            <a:r>
              <a:rPr lang="fr-FR" dirty="0" smtClean="0"/>
              <a:t>Introduction</a:t>
            </a:r>
            <a:endParaRPr lang="fr-FR" dirty="0"/>
          </a:p>
        </p:txBody>
      </p:sp>
      <p:sp>
        <p:nvSpPr>
          <p:cNvPr id="3" name="Sous-titre 2"/>
          <p:cNvSpPr>
            <a:spLocks noGrp="1"/>
          </p:cNvSpPr>
          <p:nvPr>
            <p:ph type="subTitle" idx="1"/>
          </p:nvPr>
        </p:nvSpPr>
        <p:spPr>
          <a:xfrm>
            <a:off x="270012" y="1484784"/>
            <a:ext cx="8568952" cy="2139265"/>
          </a:xfrm>
        </p:spPr>
        <p:txBody>
          <a:bodyPr>
            <a:normAutofit/>
          </a:bodyPr>
          <a:lstStyle/>
          <a:p>
            <a:pPr algn="just"/>
            <a:r>
              <a:rPr lang="fr-FR" sz="1600" dirty="0"/>
              <a:t>Discours de Hitler du 30 janvier 1939, à Berlin, devant le Reichstag (Eberhard </a:t>
            </a:r>
            <a:r>
              <a:rPr lang="fr-FR" sz="1600" dirty="0" err="1"/>
              <a:t>Jäckel</a:t>
            </a:r>
            <a:r>
              <a:rPr lang="fr-FR" sz="1600" dirty="0"/>
              <a:t>, </a:t>
            </a:r>
            <a:r>
              <a:rPr lang="fr-FR" sz="1600" i="1" dirty="0" err="1"/>
              <a:t>Hitlers</a:t>
            </a:r>
            <a:r>
              <a:rPr lang="fr-FR" sz="1600" i="1" dirty="0"/>
              <a:t> </a:t>
            </a:r>
            <a:r>
              <a:rPr lang="fr-FR" sz="1600" i="1" dirty="0" err="1"/>
              <a:t>Weltanshchauung</a:t>
            </a:r>
            <a:r>
              <a:rPr lang="fr-FR" sz="1600" dirty="0"/>
              <a:t>, Deutsches </a:t>
            </a:r>
            <a:r>
              <a:rPr lang="fr-FR" sz="1600" dirty="0" err="1"/>
              <a:t>Verlag-Anstalt</a:t>
            </a:r>
            <a:r>
              <a:rPr lang="fr-FR" sz="1600" dirty="0"/>
              <a:t>, 1991, p. 72)</a:t>
            </a:r>
          </a:p>
          <a:p>
            <a:pPr algn="just"/>
            <a:r>
              <a:rPr lang="fr-FR" sz="1600" dirty="0"/>
              <a:t>« Aujourd'hui, je serai encore un prophète : si la finance juive internationale en Europe et hors d'Europe devait parvenir encore une fois à précipiter les peuples dans une guerre mondiale, alors le résultat ne serait pas la Bolchevisation du monde, donc la victoire de la juiverie, au contraire, ce serait l'anéantissement de la race juive en Europe. »</a:t>
            </a:r>
          </a:p>
          <a:p>
            <a:pPr algn="just"/>
            <a:endParaRPr lang="fr-FR" sz="1600" dirty="0"/>
          </a:p>
        </p:txBody>
      </p:sp>
      <p:pic>
        <p:nvPicPr>
          <p:cNvPr id="1027" name="Picture 3" descr="C:\Documents and Settings\cyril brossard\Bureau\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929370" cy="93610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04557" y="3717032"/>
            <a:ext cx="8461920" cy="2554545"/>
          </a:xfrm>
          <a:prstGeom prst="rect">
            <a:avLst/>
          </a:prstGeom>
        </p:spPr>
        <p:txBody>
          <a:bodyPr wrap="square">
            <a:spAutoFit/>
          </a:bodyPr>
          <a:lstStyle/>
          <a:p>
            <a:pPr algn="just"/>
            <a:r>
              <a:rPr lang="fr-FR" sz="1600" b="1" dirty="0"/>
              <a:t>Le 22 juillet 1940,</a:t>
            </a:r>
            <a:r>
              <a:rPr lang="fr-FR" sz="1600" dirty="0"/>
              <a:t> le gouvernement de Vichy promulgue un décret-loi portant sur la révision des naturalisations établies depuis 1927 : 15 000 personnes perdent la nationalité française, dont environ 8 000 </a:t>
            </a:r>
            <a:r>
              <a:rPr lang="fr-FR" sz="1600" dirty="0" smtClean="0"/>
              <a:t>Juifs.</a:t>
            </a:r>
            <a:r>
              <a:rPr lang="fr-FR" sz="1600" dirty="0"/>
              <a:t> </a:t>
            </a:r>
            <a:r>
              <a:rPr lang="fr-FR" sz="1600" dirty="0" smtClean="0"/>
              <a:t>Le </a:t>
            </a:r>
            <a:r>
              <a:rPr lang="fr-FR" sz="1600" dirty="0"/>
              <a:t>décret </a:t>
            </a:r>
            <a:r>
              <a:rPr lang="fr-FR" sz="1600" dirty="0" err="1" smtClean="0"/>
              <a:t>Marchandeau</a:t>
            </a:r>
            <a:r>
              <a:rPr lang="fr-FR" sz="1600" dirty="0" smtClean="0"/>
              <a:t> – ministre de la Justice sous le gouvernement Daladier (RS) - d’avril 1939 réprimant l’antisémitisme dans la presse et prévoyant des poursuites contre ceux qui excitent</a:t>
            </a:r>
            <a:r>
              <a:rPr lang="fr-FR" sz="1600" i="1" dirty="0" smtClean="0"/>
              <a:t> « à </a:t>
            </a:r>
            <a:r>
              <a:rPr lang="fr-FR" sz="1600" i="1" dirty="0"/>
              <a:t>la haine entre les citoyens ou les habitants</a:t>
            </a:r>
            <a:r>
              <a:rPr lang="fr-FR" sz="1600" dirty="0"/>
              <a:t> »</a:t>
            </a:r>
            <a:r>
              <a:rPr lang="fr-FR" sz="1600" dirty="0" smtClean="0"/>
              <a:t> </a:t>
            </a:r>
            <a:r>
              <a:rPr lang="fr-FR" sz="1600" dirty="0"/>
              <a:t>est </a:t>
            </a:r>
            <a:r>
              <a:rPr lang="fr-FR" sz="1600" dirty="0" smtClean="0"/>
              <a:t>abrogé le 16 août 1940.</a:t>
            </a:r>
          </a:p>
          <a:p>
            <a:pPr algn="just"/>
            <a:r>
              <a:rPr lang="fr-FR" sz="1600" dirty="0" smtClean="0"/>
              <a:t>3 octobre 1940  </a:t>
            </a:r>
            <a:r>
              <a:rPr lang="fr-FR" sz="1600" dirty="0"/>
              <a:t>« statut des Juifs » </a:t>
            </a:r>
            <a:r>
              <a:rPr lang="fr-FR" sz="1600" dirty="0" smtClean="0"/>
              <a:t> de Vichy </a:t>
            </a:r>
            <a:r>
              <a:rPr lang="fr-FR" sz="1600" dirty="0"/>
              <a:t>concernant les deux </a:t>
            </a:r>
            <a:r>
              <a:rPr lang="fr-FR" sz="1600" dirty="0" smtClean="0"/>
              <a:t>zones en France. </a:t>
            </a:r>
            <a:r>
              <a:rPr lang="fr-FR" sz="1600" dirty="0"/>
              <a:t>« Est considéré comme Juif, toute personne issue de trois grands-parents de race juive ou de deux grands parents de la même race si son conjoint lui-même est Juif. </a:t>
            </a:r>
            <a:r>
              <a:rPr lang="fr-FR" sz="1600" dirty="0" smtClean="0"/>
              <a:t>» Ils sont exclus</a:t>
            </a:r>
            <a:r>
              <a:rPr lang="fr-FR" sz="1600" dirty="0"/>
              <a:t> de tout poste dans la fonction publique, la presse et le </a:t>
            </a:r>
            <a:r>
              <a:rPr lang="fr-FR" sz="1600" dirty="0" smtClean="0"/>
              <a:t>cinéma.</a:t>
            </a:r>
            <a:endParaRPr lang="fr-FR" sz="1600" dirty="0"/>
          </a:p>
        </p:txBody>
      </p:sp>
    </p:spTree>
    <p:extLst>
      <p:ext uri="{BB962C8B-B14F-4D97-AF65-F5344CB8AC3E}">
        <p14:creationId xmlns:p14="http://schemas.microsoft.com/office/powerpoint/2010/main" val="6227716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16632"/>
            <a:ext cx="9036496" cy="1815882"/>
          </a:xfrm>
          <a:prstGeom prst="rect">
            <a:avLst/>
          </a:prstGeom>
        </p:spPr>
        <p:txBody>
          <a:bodyPr wrap="square">
            <a:spAutoFit/>
          </a:bodyPr>
          <a:lstStyle/>
          <a:p>
            <a:r>
              <a:rPr lang="fr-FR" sz="1400" dirty="0" smtClean="0"/>
              <a:t>Ainsi</a:t>
            </a:r>
            <a:r>
              <a:rPr lang="fr-FR" sz="1400" dirty="0"/>
              <a:t>, </a:t>
            </a:r>
            <a:r>
              <a:rPr lang="fr-FR" sz="1400" dirty="0" smtClean="0"/>
              <a:t>sans distinction </a:t>
            </a:r>
            <a:r>
              <a:rPr lang="fr-FR" sz="1400" dirty="0"/>
              <a:t>d’âge ni de sexe, </a:t>
            </a:r>
            <a:r>
              <a:rPr lang="fr-FR" sz="1400" dirty="0" smtClean="0"/>
              <a:t>527 </a:t>
            </a:r>
            <a:r>
              <a:rPr lang="fr-FR" sz="1400" dirty="0"/>
              <a:t>personnes (dont 223 Lensois) sont arrêtées, regroupées et emmenées à la </a:t>
            </a:r>
            <a:r>
              <a:rPr lang="fr-FR" sz="1400" dirty="0" smtClean="0"/>
              <a:t>gare. Elles </a:t>
            </a:r>
            <a:r>
              <a:rPr lang="fr-FR" sz="1400" dirty="0"/>
              <a:t>sont conduites à </a:t>
            </a:r>
            <a:r>
              <a:rPr lang="fr-FR" sz="1400" dirty="0" smtClean="0"/>
              <a:t> Auschwitz-Birkenau </a:t>
            </a:r>
            <a:r>
              <a:rPr lang="fr-FR" sz="1400" dirty="0"/>
              <a:t>avec les 1 048 déportés du </a:t>
            </a:r>
            <a:r>
              <a:rPr lang="fr-FR" sz="1400" dirty="0" smtClean="0"/>
              <a:t>Transport X </a:t>
            </a:r>
            <a:r>
              <a:rPr lang="fr-FR" sz="1400" dirty="0"/>
              <a:t>qui part de Malines le 15 septembre. </a:t>
            </a:r>
            <a:r>
              <a:rPr lang="fr-FR" sz="1400" dirty="0" smtClean="0"/>
              <a:t>Lors </a:t>
            </a:r>
            <a:r>
              <a:rPr lang="fr-FR" sz="1400" dirty="0"/>
              <a:t>de leur arrestation, les juifs lensois n’ont bénéficié d’aucune </a:t>
            </a:r>
            <a:r>
              <a:rPr lang="fr-FR" sz="1400" dirty="0" smtClean="0"/>
              <a:t>aide, d’aucun secours. </a:t>
            </a:r>
            <a:r>
              <a:rPr lang="fr-FR" sz="1400" b="1" dirty="0" smtClean="0"/>
              <a:t>Toutefois</a:t>
            </a:r>
            <a:r>
              <a:rPr lang="fr-FR" sz="1400" b="1" dirty="0"/>
              <a:t>, à la gare Saint-André de Lille, d’où part </a:t>
            </a:r>
            <a:r>
              <a:rPr lang="fr-FR" sz="1400" b="1" dirty="0" smtClean="0"/>
              <a:t>le convoi </a:t>
            </a:r>
            <a:r>
              <a:rPr lang="fr-FR" sz="1400" b="1" dirty="0"/>
              <a:t>qui emmène les déportés à Malines, des cheminots résistants permettent à quelques-uns d’entre eux </a:t>
            </a:r>
            <a:r>
              <a:rPr lang="fr-FR" sz="1400" b="1" dirty="0" smtClean="0"/>
              <a:t>et notamment </a:t>
            </a:r>
            <a:r>
              <a:rPr lang="fr-FR" sz="1400" b="1" dirty="0"/>
              <a:t>à des enfants de s’échapper du </a:t>
            </a:r>
            <a:r>
              <a:rPr lang="fr-FR" sz="1400" b="1" dirty="0" smtClean="0"/>
              <a:t>train</a:t>
            </a:r>
            <a:r>
              <a:rPr lang="fr-FR" sz="1400" dirty="0" smtClean="0"/>
              <a:t>. Sur ce convoi, 717 hommes, femmes et enfants sont gazés le jour même de l’arrivée. Le docteur Landau perd ainsi immédiatement sa femme et son fils. Léon </a:t>
            </a:r>
            <a:r>
              <a:rPr lang="fr-FR" sz="1400" dirty="0" err="1" smtClean="0"/>
              <a:t>Lejbus</a:t>
            </a:r>
            <a:r>
              <a:rPr lang="fr-FR" sz="1400" dirty="0" smtClean="0"/>
              <a:t> Landau entre lui dans le camp de Birkenau.</a:t>
            </a:r>
            <a:endParaRPr lang="fr-FR" sz="1400"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797794"/>
            <a:ext cx="3529108" cy="2479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51520" y="1917274"/>
            <a:ext cx="4032448" cy="1384995"/>
          </a:xfrm>
          <a:prstGeom prst="rect">
            <a:avLst/>
          </a:prstGeom>
        </p:spPr>
        <p:txBody>
          <a:bodyPr wrap="square">
            <a:spAutoFit/>
          </a:bodyPr>
          <a:lstStyle/>
          <a:p>
            <a:pPr algn="just"/>
            <a:r>
              <a:rPr lang="fr-FR" sz="1400" dirty="0" smtClean="0"/>
              <a:t>A droite, la </a:t>
            </a:r>
            <a:r>
              <a:rPr lang="fr-FR" sz="1400" dirty="0" err="1"/>
              <a:t>Judenrampe</a:t>
            </a:r>
            <a:r>
              <a:rPr lang="fr-FR" sz="1400" dirty="0"/>
              <a:t>, située entre les camps d’Auschwitz I et d’Auschwitz II Birkenau, était le lieu de débarquement des convois de déportés jusqu’en mai 1944 (photo non datée)</a:t>
            </a:r>
          </a:p>
          <a:p>
            <a:pPr algn="just"/>
            <a:r>
              <a:rPr lang="fr-FR" sz="1400" dirty="0"/>
              <a:t>Crédit : </a:t>
            </a:r>
            <a:r>
              <a:rPr lang="fr-FR" sz="1400" dirty="0" err="1"/>
              <a:t>Panstwowe</a:t>
            </a:r>
            <a:r>
              <a:rPr lang="fr-FR" sz="1400" dirty="0"/>
              <a:t> </a:t>
            </a:r>
            <a:r>
              <a:rPr lang="fr-FR" sz="1400" dirty="0" err="1"/>
              <a:t>Muzeum</a:t>
            </a:r>
            <a:r>
              <a:rPr lang="fr-FR" sz="1400" dirty="0"/>
              <a:t> Auschwitz-Birkenau</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2" y="3472358"/>
            <a:ext cx="4768525" cy="3295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860032" y="4277167"/>
            <a:ext cx="4283968" cy="2462213"/>
          </a:xfrm>
          <a:prstGeom prst="rect">
            <a:avLst/>
          </a:prstGeom>
        </p:spPr>
        <p:txBody>
          <a:bodyPr wrap="square">
            <a:spAutoFit/>
          </a:bodyPr>
          <a:lstStyle/>
          <a:p>
            <a:r>
              <a:rPr lang="fr-FR" sz="1400" dirty="0"/>
              <a:t>Une des photographies de l'album d'Auschwitz, trouvé par Lili Jacob. Les hommes d'un côté, les femmes et les enfants de l'autre. Au fond, à droite, on aperçoit la montagne constituée par les effets des juifs qui viennent d'arriver, ces effets étaient ensuite transférés au "Canada", secteur </a:t>
            </a:r>
            <a:r>
              <a:rPr lang="fr-FR" sz="1400" dirty="0" smtClean="0"/>
              <a:t>où </a:t>
            </a:r>
            <a:r>
              <a:rPr lang="fr-FR" sz="1400" dirty="0"/>
              <a:t>étaient entreposées les dernières richesses des déportés.</a:t>
            </a:r>
          </a:p>
          <a:p>
            <a:r>
              <a:rPr lang="fr-FR" sz="1400" dirty="0"/>
              <a:t>Au fond, à gauche, une colonne, probablement sélectionnée dans le convoi précédent se dirige vers les chambres à gaz situées à l'orée du bois visible au dernier plan.</a:t>
            </a:r>
          </a:p>
        </p:txBody>
      </p:sp>
    </p:spTree>
    <p:extLst>
      <p:ext uri="{BB962C8B-B14F-4D97-AF65-F5344CB8AC3E}">
        <p14:creationId xmlns:p14="http://schemas.microsoft.com/office/powerpoint/2010/main" val="13169574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445"/>
          <a:stretch/>
        </p:blipFill>
        <p:spPr bwMode="auto">
          <a:xfrm>
            <a:off x="323528" y="666750"/>
            <a:ext cx="8575711" cy="6074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6846" y="20419"/>
            <a:ext cx="9137153" cy="584775"/>
          </a:xfrm>
          <a:prstGeom prst="rect">
            <a:avLst/>
          </a:prstGeom>
          <a:noFill/>
        </p:spPr>
        <p:txBody>
          <a:bodyPr wrap="square" rtlCol="0">
            <a:spAutoFit/>
          </a:bodyPr>
          <a:lstStyle/>
          <a:p>
            <a:pPr algn="ctr"/>
            <a:r>
              <a:rPr lang="fr-FR" sz="1600" b="1" dirty="0" smtClean="0"/>
              <a:t>Tableau récapitulatif des personnes  juives raflées</a:t>
            </a:r>
            <a:br>
              <a:rPr lang="fr-FR" sz="1600" b="1" dirty="0" smtClean="0"/>
            </a:br>
            <a:r>
              <a:rPr lang="fr-FR" sz="1600" b="1" dirty="0" smtClean="0"/>
              <a:t> pendant la 2de Guerre mondiale pour Berck</a:t>
            </a:r>
            <a:endParaRPr lang="fr-FR" sz="1600" b="1" dirty="0"/>
          </a:p>
        </p:txBody>
      </p:sp>
    </p:spTree>
    <p:extLst>
      <p:ext uri="{BB962C8B-B14F-4D97-AF65-F5344CB8AC3E}">
        <p14:creationId xmlns:p14="http://schemas.microsoft.com/office/powerpoint/2010/main" val="27472999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53752"/>
            <a:ext cx="4098566" cy="1143000"/>
          </a:xfrm>
        </p:spPr>
        <p:txBody>
          <a:bodyPr>
            <a:normAutofit fontScale="90000"/>
          </a:bodyPr>
          <a:lstStyle/>
          <a:p>
            <a:r>
              <a:rPr lang="fr-FR" dirty="0" smtClean="0"/>
              <a:t>Quelques photos retrouvées</a:t>
            </a:r>
            <a:endParaRPr lang="fr-FR" dirty="0"/>
          </a:p>
        </p:txBody>
      </p:sp>
      <p:pic>
        <p:nvPicPr>
          <p:cNvPr id="1026" name="Picture 2" descr="C:\Documents and Settings\cyril brossard\Bureau\CNRD\Landa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618" y="1196752"/>
            <a:ext cx="2264268"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397306">
            <a:off x="3085628" y="1461001"/>
            <a:ext cx="2882900"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14381">
            <a:off x="6848982" y="1348414"/>
            <a:ext cx="2024073" cy="2549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3255" y="4016846"/>
            <a:ext cx="1695450"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179512" y="3820398"/>
            <a:ext cx="2880320" cy="646331"/>
          </a:xfrm>
          <a:prstGeom prst="rect">
            <a:avLst/>
          </a:prstGeom>
          <a:noFill/>
        </p:spPr>
        <p:txBody>
          <a:bodyPr wrap="square" rtlCol="0">
            <a:spAutoFit/>
          </a:bodyPr>
          <a:lstStyle/>
          <a:p>
            <a:pPr algn="ctr"/>
            <a:r>
              <a:rPr lang="fr-FR" dirty="0" smtClean="0"/>
              <a:t>Léon Landau 1906-1974</a:t>
            </a:r>
            <a:br>
              <a:rPr lang="fr-FR" dirty="0" smtClean="0"/>
            </a:br>
            <a:r>
              <a:rPr lang="fr-FR" dirty="0" smtClean="0"/>
              <a:t>Anna et Alain Landau </a:t>
            </a:r>
            <a:endParaRPr lang="fr-FR" dirty="0"/>
          </a:p>
        </p:txBody>
      </p:sp>
      <p:sp>
        <p:nvSpPr>
          <p:cNvPr id="4" name="ZoneTexte 3"/>
          <p:cNvSpPr txBox="1"/>
          <p:nvPr/>
        </p:nvSpPr>
        <p:spPr>
          <a:xfrm>
            <a:off x="5696573" y="6478706"/>
            <a:ext cx="2835867" cy="369332"/>
          </a:xfrm>
          <a:prstGeom prst="rect">
            <a:avLst/>
          </a:prstGeom>
          <a:noFill/>
        </p:spPr>
        <p:txBody>
          <a:bodyPr wrap="square" rtlCol="0">
            <a:spAutoFit/>
          </a:bodyPr>
          <a:lstStyle/>
          <a:p>
            <a:r>
              <a:rPr lang="fr-FR" dirty="0" smtClean="0"/>
              <a:t>Micheline Rosine 9 ans</a:t>
            </a:r>
            <a:endParaRPr lang="fr-FR" dirty="0"/>
          </a:p>
        </p:txBody>
      </p:sp>
      <p:sp>
        <p:nvSpPr>
          <p:cNvPr id="5" name="ZoneTexte 4"/>
          <p:cNvSpPr txBox="1"/>
          <p:nvPr/>
        </p:nvSpPr>
        <p:spPr>
          <a:xfrm>
            <a:off x="4476984" y="395372"/>
            <a:ext cx="3744416" cy="646331"/>
          </a:xfrm>
          <a:prstGeom prst="rect">
            <a:avLst/>
          </a:prstGeom>
          <a:noFill/>
        </p:spPr>
        <p:txBody>
          <a:bodyPr wrap="square" rtlCol="0">
            <a:spAutoFit/>
          </a:bodyPr>
          <a:lstStyle/>
          <a:p>
            <a:r>
              <a:rPr lang="fr-FR" dirty="0" smtClean="0"/>
              <a:t>Jacqueline (11ans) et Paulette (12 ans) </a:t>
            </a:r>
            <a:r>
              <a:rPr lang="fr-FR" dirty="0" err="1" smtClean="0"/>
              <a:t>Jedynak</a:t>
            </a:r>
            <a:endParaRPr lang="fr-FR" dirty="0"/>
          </a:p>
        </p:txBody>
      </p:sp>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1880" y="3987962"/>
            <a:ext cx="1710118" cy="2022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ZoneTexte 10"/>
          <p:cNvSpPr txBox="1"/>
          <p:nvPr/>
        </p:nvSpPr>
        <p:spPr>
          <a:xfrm>
            <a:off x="3549099" y="6010906"/>
            <a:ext cx="1595680" cy="369332"/>
          </a:xfrm>
          <a:prstGeom prst="rect">
            <a:avLst/>
          </a:prstGeom>
          <a:noFill/>
        </p:spPr>
        <p:txBody>
          <a:bodyPr wrap="square" rtlCol="0">
            <a:spAutoFit/>
          </a:bodyPr>
          <a:lstStyle/>
          <a:p>
            <a:r>
              <a:rPr lang="fr-FR" dirty="0" smtClean="0"/>
              <a:t>Emile </a:t>
            </a:r>
            <a:r>
              <a:rPr lang="fr-FR" dirty="0" err="1" smtClean="0"/>
              <a:t>Igner</a:t>
            </a:r>
            <a:endParaRPr lang="fr-FR" dirty="0"/>
          </a:p>
        </p:txBody>
      </p:sp>
      <p:pic>
        <p:nvPicPr>
          <p:cNvPr id="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450" y="4538612"/>
            <a:ext cx="2134436" cy="2151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81059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4" y="479096"/>
            <a:ext cx="4165376" cy="2967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99728" y="4005064"/>
            <a:ext cx="8352928" cy="2585323"/>
          </a:xfrm>
          <a:prstGeom prst="rect">
            <a:avLst/>
          </a:prstGeom>
        </p:spPr>
        <p:txBody>
          <a:bodyPr wrap="square">
            <a:spAutoFit/>
          </a:bodyPr>
          <a:lstStyle/>
          <a:p>
            <a:r>
              <a:rPr lang="fr-FR" dirty="0"/>
              <a:t>La cité de la </a:t>
            </a:r>
            <a:r>
              <a:rPr lang="fr-FR" dirty="0" smtClean="0"/>
              <a:t>Muette à Drancy, </a:t>
            </a:r>
            <a:r>
              <a:rPr lang="fr-FR" dirty="0"/>
              <a:t>construite dans les années 1930, fut en premier lieu réquisitionnée par les Allemands afin d’y interner notamment des prisonniers de guerre. Mais sa fonction changea avec les rafles du mois d’août 1941, à l’issue desquelles 4 230 Juifs y furent rassemblés. </a:t>
            </a:r>
            <a:r>
              <a:rPr lang="fr-FR" b="1" dirty="0"/>
              <a:t>La cité de la Muette,</a:t>
            </a:r>
            <a:r>
              <a:rPr lang="fr-FR" dirty="0"/>
              <a:t> devint à l'issu des rafles du mois d'août 1941, un lieu d’internement pour les Juifs. D’abord réservoir d’otages servant à la politique de représailles des autorités d’occupation, le camp devint un camp de transit pour les Juifs arrêtés en France en vue de leurs déportation et leur assassinat à</a:t>
            </a:r>
            <a:r>
              <a:rPr lang="fr-FR" b="1" dirty="0"/>
              <a:t> Auschwitz.</a:t>
            </a:r>
            <a:endParaRPr lang="fr-FR" dirty="0"/>
          </a:p>
          <a:p>
            <a:r>
              <a:rPr lang="fr-FR" dirty="0"/>
              <a:t>Crédit : Mémorial de la Shoah / CDJC / </a:t>
            </a:r>
            <a:r>
              <a:rPr lang="fr-FR" dirty="0" err="1"/>
              <a:t>Süddeutscher</a:t>
            </a:r>
            <a:r>
              <a:rPr lang="fr-FR" dirty="0"/>
              <a:t> </a:t>
            </a:r>
            <a:r>
              <a:rPr lang="fr-FR" dirty="0" err="1"/>
              <a:t>Verlag</a:t>
            </a:r>
            <a:r>
              <a:rPr lang="fr-FR" dirty="0"/>
              <a:t> </a:t>
            </a:r>
            <a:r>
              <a:rPr lang="fr-FR" dirty="0" err="1"/>
              <a:t>Bilderdienst</a:t>
            </a:r>
            <a:endParaRPr lang="fr-FR"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8743" y="462700"/>
            <a:ext cx="4730477" cy="33233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84957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2698" y="1556792"/>
            <a:ext cx="6317689" cy="475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5672" y="1671484"/>
            <a:ext cx="2627026" cy="4524315"/>
          </a:xfrm>
          <a:prstGeom prst="rect">
            <a:avLst/>
          </a:prstGeom>
        </p:spPr>
        <p:txBody>
          <a:bodyPr wrap="square">
            <a:spAutoFit/>
          </a:bodyPr>
          <a:lstStyle/>
          <a:p>
            <a:r>
              <a:rPr lang="fr-FR" dirty="0"/>
              <a:t>L’autorité  occupante,  la  </a:t>
            </a:r>
            <a:r>
              <a:rPr lang="fr-FR" dirty="0" err="1"/>
              <a:t>kreiskommandantur</a:t>
            </a:r>
            <a:r>
              <a:rPr lang="fr-FR" dirty="0"/>
              <a:t>,  demande  à  la  sous-</a:t>
            </a:r>
          </a:p>
          <a:p>
            <a:r>
              <a:rPr lang="fr-FR" dirty="0"/>
              <a:t>préfecture  de  Montreuil  de  faire  parvenir  pour  le  15  octobre  1942,  une  liste  des </a:t>
            </a:r>
          </a:p>
          <a:p>
            <a:r>
              <a:rPr lang="fr-FR" dirty="0"/>
              <a:t>« immeubles possédés par des juifs, ou le mobilier de maison appartenant à des israélites, </a:t>
            </a:r>
          </a:p>
          <a:p>
            <a:r>
              <a:rPr lang="fr-FR" dirty="0"/>
              <a:t>avec le cas échéant, le lieu où il est entreposé ». </a:t>
            </a:r>
          </a:p>
        </p:txBody>
      </p:sp>
      <p:sp>
        <p:nvSpPr>
          <p:cNvPr id="3" name="ZoneTexte 2"/>
          <p:cNvSpPr txBox="1"/>
          <p:nvPr/>
        </p:nvSpPr>
        <p:spPr>
          <a:xfrm>
            <a:off x="1043608" y="188640"/>
            <a:ext cx="7128792" cy="954107"/>
          </a:xfrm>
          <a:prstGeom prst="rect">
            <a:avLst/>
          </a:prstGeom>
          <a:noFill/>
        </p:spPr>
        <p:txBody>
          <a:bodyPr wrap="square" rtlCol="0">
            <a:spAutoFit/>
          </a:bodyPr>
          <a:lstStyle/>
          <a:p>
            <a:r>
              <a:rPr lang="fr-FR" sz="2800" dirty="0" smtClean="0"/>
              <a:t>Solution Finale et processus d’aryanisation se poursuivent jusqu’au bout du conflit.</a:t>
            </a:r>
            <a:endParaRPr lang="fr-FR" sz="2800" dirty="0"/>
          </a:p>
        </p:txBody>
      </p:sp>
    </p:spTree>
    <p:extLst>
      <p:ext uri="{BB962C8B-B14F-4D97-AF65-F5344CB8AC3E}">
        <p14:creationId xmlns:p14="http://schemas.microsoft.com/office/powerpoint/2010/main" val="39554992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1" y="121846"/>
            <a:ext cx="7200800" cy="6614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75106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cyril brossard\Bureau\CNRD\Juifs de Berck, AD62 27W79 556pages,27w77moeurs,27w78occupation\SP_CPB_affaire_grimberg_04_09_194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580" t="19265"/>
          <a:stretch/>
        </p:blipFill>
        <p:spPr bwMode="auto">
          <a:xfrm>
            <a:off x="1475656" y="220301"/>
            <a:ext cx="5688632" cy="64854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339752" y="3933056"/>
            <a:ext cx="4320480" cy="792088"/>
          </a:xfrm>
          <a:prstGeom prst="rect">
            <a:avLst/>
          </a:prstGeom>
          <a:solidFill>
            <a:srgbClr val="CCAF0A">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011139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09563"/>
            <a:ext cx="6627813" cy="623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179512" y="764704"/>
            <a:ext cx="1584176" cy="3416320"/>
          </a:xfrm>
          <a:prstGeom prst="rect">
            <a:avLst/>
          </a:prstGeom>
          <a:noFill/>
        </p:spPr>
        <p:txBody>
          <a:bodyPr wrap="square" rtlCol="0">
            <a:spAutoFit/>
          </a:bodyPr>
          <a:lstStyle/>
          <a:p>
            <a:r>
              <a:rPr lang="fr-FR" dirty="0" smtClean="0"/>
              <a:t>Le commissaire écrit à son collègue du Touquet qui lui renvoie cette liste. Au Touquet tous les biens n’ont pas été aryanisés non plus.</a:t>
            </a:r>
            <a:endParaRPr lang="fr-FR" dirty="0"/>
          </a:p>
        </p:txBody>
      </p:sp>
    </p:spTree>
    <p:extLst>
      <p:ext uri="{BB962C8B-B14F-4D97-AF65-F5344CB8AC3E}">
        <p14:creationId xmlns:p14="http://schemas.microsoft.com/office/powerpoint/2010/main" val="21607294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cyril brossard\Bureau\CNRD\Juifs de Berck, AD62 27W79 556pages,27w77moeurs,27w78occupation\PDC_SPM_CPB_01_02_1944_adminsitrateur_gérant.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213" b="51874"/>
          <a:stretch/>
        </p:blipFill>
        <p:spPr bwMode="auto">
          <a:xfrm>
            <a:off x="2627784" y="332656"/>
            <a:ext cx="6408712" cy="448033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flipH="1">
            <a:off x="0" y="981868"/>
            <a:ext cx="2420190" cy="3293209"/>
          </a:xfrm>
          <a:prstGeom prst="rect">
            <a:avLst/>
          </a:prstGeom>
        </p:spPr>
        <p:txBody>
          <a:bodyPr wrap="square">
            <a:spAutoFit/>
          </a:bodyPr>
          <a:lstStyle/>
          <a:p>
            <a:pPr algn="just"/>
            <a:r>
              <a:rPr lang="fr-FR" sz="1600" dirty="0" smtClean="0">
                <a:latin typeface="Times New Roman" panose="02020603050405020304" pitchFamily="18" charset="0"/>
                <a:cs typeface="Times New Roman" panose="02020603050405020304" pitchFamily="18" charset="0"/>
              </a:rPr>
              <a:t>En </a:t>
            </a:r>
            <a:r>
              <a:rPr lang="fr-FR" sz="1600" dirty="0">
                <a:latin typeface="Times New Roman" panose="02020603050405020304" pitchFamily="18" charset="0"/>
                <a:cs typeface="Times New Roman" panose="02020603050405020304" pitchFamily="18" charset="0"/>
              </a:rPr>
              <a:t>janvier 1944, le commissaire de police écrit au sous-préfet que malgré tous ses </a:t>
            </a:r>
            <a:r>
              <a:rPr lang="fr-FR" sz="1600" dirty="0" smtClean="0">
                <a:latin typeface="Times New Roman" panose="02020603050405020304" pitchFamily="18" charset="0"/>
                <a:cs typeface="Times New Roman" panose="02020603050405020304" pitchFamily="18" charset="0"/>
              </a:rPr>
              <a:t>efforts</a:t>
            </a:r>
            <a:r>
              <a:rPr lang="fr-FR" sz="1600" dirty="0">
                <a:latin typeface="Times New Roman" panose="02020603050405020304" pitchFamily="18" charset="0"/>
                <a:cs typeface="Times New Roman" panose="02020603050405020304" pitchFamily="18" charset="0"/>
              </a:rPr>
              <a:t>,  il  ne  lui  a  pas  été  possible  de  </a:t>
            </a:r>
            <a:r>
              <a:rPr lang="fr-FR" sz="1600" dirty="0" smtClean="0">
                <a:latin typeface="Times New Roman" panose="02020603050405020304" pitchFamily="18" charset="0"/>
                <a:cs typeface="Times New Roman" panose="02020603050405020304" pitchFamily="18" charset="0"/>
              </a:rPr>
              <a:t>trouver  </a:t>
            </a:r>
            <a:r>
              <a:rPr lang="fr-FR" sz="1600" dirty="0">
                <a:latin typeface="Times New Roman" panose="02020603050405020304" pitchFamily="18" charset="0"/>
                <a:cs typeface="Times New Roman" panose="02020603050405020304" pitchFamily="18" charset="0"/>
              </a:rPr>
              <a:t>des  administrateurs  provisoires  en </a:t>
            </a:r>
            <a:r>
              <a:rPr lang="fr-FR" sz="1600" dirty="0" smtClean="0">
                <a:latin typeface="Times New Roman" panose="02020603050405020304" pitchFamily="18" charset="0"/>
                <a:cs typeface="Times New Roman" panose="02020603050405020304" pitchFamily="18" charset="0"/>
              </a:rPr>
              <a:t>remplacement</a:t>
            </a:r>
            <a:r>
              <a:rPr lang="fr-FR" sz="1600" dirty="0">
                <a:latin typeface="Times New Roman" panose="02020603050405020304" pitchFamily="18" charset="0"/>
                <a:cs typeface="Times New Roman" panose="02020603050405020304" pitchFamily="18" charset="0"/>
              </a:rPr>
              <a:t>. Il émet l’idée d’une nomination de « fonctionnaires de l’Enregistrement ou </a:t>
            </a:r>
          </a:p>
          <a:p>
            <a:pPr algn="just"/>
            <a:r>
              <a:rPr lang="fr-FR" sz="1600" dirty="0">
                <a:latin typeface="Times New Roman" panose="02020603050405020304" pitchFamily="18" charset="0"/>
                <a:cs typeface="Times New Roman" panose="02020603050405020304" pitchFamily="18" charset="0"/>
              </a:rPr>
              <a:t>des Domaines ». </a:t>
            </a:r>
          </a:p>
        </p:txBody>
      </p:sp>
      <p:sp>
        <p:nvSpPr>
          <p:cNvPr id="3" name="Rectangle 2"/>
          <p:cNvSpPr/>
          <p:nvPr/>
        </p:nvSpPr>
        <p:spPr>
          <a:xfrm>
            <a:off x="2915816" y="3466460"/>
            <a:ext cx="5832648" cy="1186676"/>
          </a:xfrm>
          <a:prstGeom prst="rect">
            <a:avLst/>
          </a:prstGeom>
          <a:solidFill>
            <a:srgbClr val="CCAF0A">
              <a:alpha val="2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115616" y="5012895"/>
            <a:ext cx="7920880" cy="1815882"/>
          </a:xfrm>
          <a:prstGeom prst="rect">
            <a:avLst/>
          </a:prstGeom>
        </p:spPr>
        <p:txBody>
          <a:bodyPr wrap="square">
            <a:spAutoFit/>
          </a:bodyPr>
          <a:lstStyle/>
          <a:p>
            <a:r>
              <a:rPr lang="fr-FR" sz="1600" dirty="0"/>
              <a:t>La réponse de la préfecture d’Arras ne se fait pas attendre. C’est à une accusation en incompétence à peine masquée </a:t>
            </a:r>
            <a:r>
              <a:rPr lang="fr-FR" sz="1600" dirty="0" smtClean="0"/>
              <a:t>que. </a:t>
            </a:r>
            <a:r>
              <a:rPr lang="fr-FR" sz="1600" dirty="0"/>
              <a:t>le préfet André </a:t>
            </a:r>
            <a:r>
              <a:rPr lang="fr-FR" sz="1600" dirty="0" err="1"/>
              <a:t>Sadon</a:t>
            </a:r>
            <a:r>
              <a:rPr lang="fr-FR" sz="1600" dirty="0"/>
              <a:t> se livre contre le  commissaire.  Il  ne  comprend  pas :  « Tous  les  biens  juifs  de  mon  département  sont actuellement  placés  sous  administration  provisoire  (…)  à  l’exception  de  ceux  énumérés (…)  et  situés  dans  la  ville  de  Berck ».  Certains  biens  ont  même  été  confiés  à  un administrateur  provisoire  à  Montreuil  « qui  n’avait  pas  l’agrément  du  Commissariat Général aux Questions Juives »</a:t>
            </a:r>
          </a:p>
        </p:txBody>
      </p:sp>
    </p:spTree>
    <p:extLst>
      <p:ext uri="{BB962C8B-B14F-4D97-AF65-F5344CB8AC3E}">
        <p14:creationId xmlns:p14="http://schemas.microsoft.com/office/powerpoint/2010/main" val="23257913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16632"/>
            <a:ext cx="7467600" cy="1143000"/>
          </a:xfrm>
        </p:spPr>
        <p:txBody>
          <a:bodyPr>
            <a:normAutofit fontScale="90000"/>
          </a:bodyPr>
          <a:lstStyle/>
          <a:p>
            <a:pPr algn="ctr"/>
            <a:r>
              <a:rPr lang="fr-FR" dirty="0" smtClean="0"/>
              <a:t>Le retour des déportés juifs et politiques à Berck</a:t>
            </a:r>
            <a:endParaRPr lang="fr-FR" dirty="0"/>
          </a:p>
        </p:txBody>
      </p:sp>
      <p:pic>
        <p:nvPicPr>
          <p:cNvPr id="5122" name="Picture 2"/>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971600" y="1268760"/>
            <a:ext cx="2261812" cy="245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descr="C:\Documents and Settings\cyril brossard\Bureau\CNRD\Debrouwer\marcel_genevieve_debrouwer_2010.jpg"/>
          <p:cNvPicPr>
            <a:picLocks noGrp="1" noChangeAspect="1" noChangeArrowheads="1"/>
          </p:cNvPicPr>
          <p:nvPr>
            <p:ph sz="half" idx="2"/>
          </p:nvPr>
        </p:nvPicPr>
        <p:blipFill>
          <a:blip r:embed="rId5" cstate="print">
            <a:extLst>
              <a:ext uri="{28A0092B-C50C-407E-A947-70E740481C1C}">
                <a14:useLocalDpi xmlns:a14="http://schemas.microsoft.com/office/drawing/2010/main" val="0"/>
              </a:ext>
            </a:extLst>
          </a:blip>
          <a:srcRect/>
          <a:stretch>
            <a:fillRect/>
          </a:stretch>
        </p:blipFill>
        <p:spPr bwMode="auto">
          <a:xfrm>
            <a:off x="3851920" y="1196752"/>
            <a:ext cx="4254418" cy="3240360"/>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p:cNvSpPr txBox="1"/>
          <p:nvPr/>
        </p:nvSpPr>
        <p:spPr>
          <a:xfrm>
            <a:off x="2483768" y="4548925"/>
            <a:ext cx="6552728" cy="2308324"/>
          </a:xfrm>
          <a:prstGeom prst="rect">
            <a:avLst/>
          </a:prstGeom>
          <a:noFill/>
        </p:spPr>
        <p:txBody>
          <a:bodyPr wrap="square" rtlCol="0">
            <a:spAutoFit/>
          </a:bodyPr>
          <a:lstStyle/>
          <a:p>
            <a:pPr algn="just"/>
            <a:r>
              <a:rPr lang="fr-FR" sz="1200" dirty="0" smtClean="0"/>
              <a:t>Rencontre entre </a:t>
            </a:r>
            <a:r>
              <a:rPr lang="fr-FR" sz="1200" dirty="0"/>
              <a:t> </a:t>
            </a:r>
            <a:r>
              <a:rPr lang="fr-FR" sz="1200" dirty="0" err="1" smtClean="0"/>
              <a:t>Lejbus</a:t>
            </a:r>
            <a:r>
              <a:rPr lang="fr-FR" sz="1200" dirty="0" smtClean="0"/>
              <a:t> Landau et Marcel </a:t>
            </a:r>
            <a:r>
              <a:rPr lang="fr-FR" sz="1200" dirty="0" err="1" smtClean="0"/>
              <a:t>Debrouwer</a:t>
            </a:r>
            <a:r>
              <a:rPr lang="fr-FR" sz="1200" dirty="0" smtClean="0"/>
              <a:t>. La famille de Marcel s'installe </a:t>
            </a:r>
            <a:r>
              <a:rPr lang="fr-FR" sz="1200" dirty="0"/>
              <a:t>à Berck-sur-Mer (Pas-de-Calais) où il se rapproche des Jeunesses communistes auxquelles il adhère en 1934. En 1937 il adhère au Parti communiste français et à la déclaration de guerre il est mobilisé dans une unité des transmissions qui se trouve prise au piège à Dunkerque en juin 1940. Évacué vers l'Angleterre, il regagne la France où il est affecté à la surveillance aérienne. Démobilisé en 1941 il rejoint sa famille à Berck et reprend ses activités </a:t>
            </a:r>
            <a:r>
              <a:rPr lang="fr-FR" sz="1200" dirty="0" smtClean="0"/>
              <a:t>militantes jusqu’en février 1942. </a:t>
            </a:r>
            <a:r>
              <a:rPr lang="fr-FR" sz="1200" dirty="0"/>
              <a:t>Arrêté par la Gestapo, condamné comme individu dangereux, il est emprisonné puis déporté au camp de </a:t>
            </a:r>
            <a:r>
              <a:rPr lang="fr-FR" sz="1200" dirty="0" err="1"/>
              <a:t>Vught</a:t>
            </a:r>
            <a:r>
              <a:rPr lang="fr-FR" sz="1200" dirty="0"/>
              <a:t> (Hollande) en octobre 1943. En octobre 1944 il est déporté vers </a:t>
            </a:r>
            <a:r>
              <a:rPr lang="fr-FR" sz="1200" dirty="0" err="1"/>
              <a:t>Sachsenhausen</a:t>
            </a:r>
            <a:r>
              <a:rPr lang="fr-FR" sz="1200" dirty="0"/>
              <a:t>-Oranienburg (Allemagne). À la libération du camp en mai 1945 il regagne la France via </a:t>
            </a:r>
            <a:r>
              <a:rPr lang="fr-FR" sz="1200" dirty="0" smtClean="0"/>
              <a:t>Berlin. A Berck, il rencontre Geneviève </a:t>
            </a:r>
            <a:r>
              <a:rPr lang="fr-FR" sz="1200" dirty="0" err="1" smtClean="0"/>
              <a:t>Gomoluch</a:t>
            </a:r>
            <a:r>
              <a:rPr lang="fr-FR" sz="1200" dirty="0" smtClean="0"/>
              <a:t> survivante de Ravensbrück, déportée de répression en octobre 1943, soignée à Berck à son retour et qu’il a ensuite épousée . Elle est décédée en </a:t>
            </a:r>
            <a:r>
              <a:rPr lang="fr-FR" sz="1200" smtClean="0"/>
              <a:t>novembre 2014.</a:t>
            </a:r>
            <a:endParaRPr lang="fr-FR" sz="1200" dirty="0"/>
          </a:p>
        </p:txBody>
      </p:sp>
      <p:pic>
        <p:nvPicPr>
          <p:cNvPr id="7" name="Debrouwer_Marcel-3_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75656" y="5197698"/>
            <a:ext cx="609600" cy="609600"/>
          </a:xfrm>
          <a:prstGeom prst="rect">
            <a:avLst/>
          </a:prstGeom>
        </p:spPr>
      </p:pic>
    </p:spTree>
    <p:extLst>
      <p:ext uri="{BB962C8B-B14F-4D97-AF65-F5344CB8AC3E}">
        <p14:creationId xmlns:p14="http://schemas.microsoft.com/office/powerpoint/2010/main" val="28136497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626" fill="hold"/>
                                        <p:tgtEl>
                                          <p:spTgt spid="7"/>
                                        </p:tgtEl>
                                      </p:cBhvr>
                                    </p:cmd>
                                  </p:childTnLst>
                                </p:cTn>
                              </p:par>
                            </p:childTnLst>
                          </p:cTn>
                        </p:par>
                      </p:childTnLst>
                    </p:cTn>
                  </p:par>
                </p:childTnLst>
              </p:cTn>
              <p:nextCondLst>
                <p:cond evt="onClick" delay="0">
                  <p:tgtEl>
                    <p:spTgt spid="7"/>
                  </p:tgtEl>
                </p:cond>
              </p:nextCondLst>
            </p:seq>
            <p:audio>
              <p:cMediaNode vol="54717">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179512" y="32048"/>
            <a:ext cx="4708340" cy="660648"/>
          </a:xfrm>
        </p:spPr>
        <p:txBody>
          <a:bodyPr>
            <a:normAutofit fontScale="90000"/>
          </a:bodyPr>
          <a:lstStyle/>
          <a:p>
            <a:r>
              <a:rPr lang="fr-FR" sz="4000" dirty="0" smtClean="0"/>
              <a:t>Dans les années 1930</a:t>
            </a:r>
            <a:endParaRPr lang="fr-FR" sz="4000" dirty="0"/>
          </a:p>
        </p:txBody>
      </p:sp>
      <p:pic>
        <p:nvPicPr>
          <p:cNvPr id="1026" name="Picture 2" descr="C:\Documents and Settings\cyril brossard\Bureau\CNRD\Juifs de Berck, AD62 27W79 556pages,27w77moeurs,27w78occupation\humanit_22_08_1933_n12670.JPG"/>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93988"/>
          <a:stretch/>
        </p:blipFill>
        <p:spPr bwMode="auto">
          <a:xfrm>
            <a:off x="5868144" y="439797"/>
            <a:ext cx="3024336" cy="380620"/>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5364088" y="116632"/>
            <a:ext cx="3600400" cy="369332"/>
          </a:xfrm>
          <a:prstGeom prst="rect">
            <a:avLst/>
          </a:prstGeom>
          <a:noFill/>
        </p:spPr>
        <p:txBody>
          <a:bodyPr wrap="square" rtlCol="0">
            <a:spAutoFit/>
          </a:bodyPr>
          <a:lstStyle/>
          <a:p>
            <a:r>
              <a:rPr lang="fr-FR" dirty="0" smtClean="0"/>
              <a:t>L’Humanité 22/08/1933</a:t>
            </a:r>
            <a:endParaRPr lang="fr-FR" dirty="0"/>
          </a:p>
        </p:txBody>
      </p:sp>
      <p:pic>
        <p:nvPicPr>
          <p:cNvPr id="1027" name="Picture 3" descr="C:\Documents and Settings\cyril brossard\Bureau\CNRD\Juifs de Berck, AD62 27W79 556pages,27w77moeurs,27w78occupation\colonie_scolaire_1926.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1089678" y="723362"/>
            <a:ext cx="2358262" cy="3144349"/>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37626" y="3861048"/>
            <a:ext cx="4462366" cy="3046988"/>
          </a:xfrm>
          <a:prstGeom prst="rect">
            <a:avLst/>
          </a:prstGeom>
          <a:noFill/>
        </p:spPr>
        <p:txBody>
          <a:bodyPr wrap="square" rtlCol="0">
            <a:spAutoFit/>
          </a:bodyPr>
          <a:lstStyle/>
          <a:p>
            <a:pPr algn="just"/>
            <a:r>
              <a:rPr lang="fr-FR" sz="1200" dirty="0"/>
              <a:t>C’est sous le Second Empire que la Famille de Rothschild décide de venir en villégiature sur la Côte d’Opale. </a:t>
            </a:r>
            <a:br>
              <a:rPr lang="fr-FR" sz="1200" dirty="0"/>
            </a:br>
            <a:r>
              <a:rPr lang="fr-FR" sz="1200" dirty="0"/>
              <a:t>Après Le Touquet, quelques familles bourgeoises Juives parisiennes viennent passer l’été à Berck-Plage. Compte tenu de l’air vivifiant, des œuvres caritatives juives pensent qu’il faut créer dans cette ville une maison pour le repos des enfants</a:t>
            </a:r>
            <a:r>
              <a:rPr lang="fr-FR" sz="1200" dirty="0" smtClean="0"/>
              <a:t>. La colonie scolaire est fondée en 1926 par une communauté juive immigrée de Paris. Elle dépend de la générosité des donateurs. Son but: permettre aux enfants défavorisés de bénéficier des bienfaits du soleil, de l’air et de la mer. Elle est installée au 21 rue des Bains. En 1930, L’Association Pour Nos Enfants, autre œuvre de la communauté juive parisienne, s’installe au 19 rue des Bains. Jusqu’au débute des années 1930, on ne retrouve pas dans les journaux de Berck d’incidents antisémites. Les  colonies reçoivent 500 à 600 enfants par an. Ils dynamisent Berck, participent aux fêtes… </a:t>
            </a:r>
            <a:endParaRPr lang="fr-FR" sz="1200" dirty="0"/>
          </a:p>
        </p:txBody>
      </p:sp>
      <p:pic>
        <p:nvPicPr>
          <p:cNvPr id="3" name="Picture 2" descr="C:\Documents and Settings\cyril brossard\Bureau\domiciliation bancaire00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1019" y="991340"/>
            <a:ext cx="2192981" cy="529084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p:cNvSpPr txBox="1"/>
          <p:nvPr/>
        </p:nvSpPr>
        <p:spPr>
          <a:xfrm>
            <a:off x="4887852" y="1023119"/>
            <a:ext cx="1440160" cy="923330"/>
          </a:xfrm>
          <a:prstGeom prst="rect">
            <a:avLst/>
          </a:prstGeom>
          <a:noFill/>
        </p:spPr>
        <p:txBody>
          <a:bodyPr wrap="square" rtlCol="0">
            <a:spAutoFit/>
          </a:bodyPr>
          <a:lstStyle/>
          <a:p>
            <a:r>
              <a:rPr lang="fr-FR" dirty="0" smtClean="0"/>
              <a:t>Le Journal de Berck  27/08/1933</a:t>
            </a:r>
            <a:endParaRPr lang="fr-FR" dirty="0"/>
          </a:p>
        </p:txBody>
      </p:sp>
      <p:pic>
        <p:nvPicPr>
          <p:cNvPr id="1028" name="Picture 4" descr="C:\Documents and Settings\cyril brossard\Bureau\domiciliation bancaire00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4311" y="2033588"/>
            <a:ext cx="2325687" cy="278923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14312" y="6381328"/>
            <a:ext cx="4450178" cy="461665"/>
          </a:xfrm>
          <a:prstGeom prst="rect">
            <a:avLst/>
          </a:prstGeom>
        </p:spPr>
        <p:txBody>
          <a:bodyPr wrap="square">
            <a:spAutoFit/>
          </a:bodyPr>
          <a:lstStyle/>
          <a:p>
            <a:r>
              <a:rPr lang="fr-FR" sz="1200" dirty="0"/>
              <a:t>Source: Marie Christine </a:t>
            </a:r>
            <a:r>
              <a:rPr lang="fr-FR" sz="1200" dirty="0" err="1"/>
              <a:t>Allart</a:t>
            </a:r>
            <a:r>
              <a:rPr lang="fr-FR" sz="1200" dirty="0"/>
              <a:t>, les colonies de vacances  juives de Berck sur Mer, pp101-109 in Mémoire d’Opale n°6, 2014 </a:t>
            </a:r>
          </a:p>
        </p:txBody>
      </p:sp>
    </p:spTree>
    <p:extLst>
      <p:ext uri="{BB962C8B-B14F-4D97-AF65-F5344CB8AC3E}">
        <p14:creationId xmlns:p14="http://schemas.microsoft.com/office/powerpoint/2010/main" val="39518949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555776" y="23039"/>
            <a:ext cx="5275060" cy="6646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5163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066800" y="404813"/>
            <a:ext cx="7008813"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17464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1518" y="-3242"/>
            <a:ext cx="6632482" cy="6861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27205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44" y="-18846"/>
            <a:ext cx="5284862" cy="5824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C:\Documents and Settings\cyril brossard\Bureau\CNRD\retour_deportés_rdb_130119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7787" y="0"/>
            <a:ext cx="3566686" cy="6385594"/>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5547867" y="6415135"/>
            <a:ext cx="3566686" cy="369332"/>
          </a:xfrm>
          <a:prstGeom prst="rect">
            <a:avLst/>
          </a:prstGeom>
          <a:noFill/>
        </p:spPr>
        <p:txBody>
          <a:bodyPr wrap="square" rtlCol="0">
            <a:spAutoFit/>
          </a:bodyPr>
          <a:lstStyle/>
          <a:p>
            <a:r>
              <a:rPr lang="fr-FR" dirty="0" smtClean="0"/>
              <a:t>Réveil de Berck 13/01/1946</a:t>
            </a:r>
            <a:endParaRPr lang="fr-FR" dirty="0"/>
          </a:p>
        </p:txBody>
      </p:sp>
    </p:spTree>
    <p:extLst>
      <p:ext uri="{BB962C8B-B14F-4D97-AF65-F5344CB8AC3E}">
        <p14:creationId xmlns:p14="http://schemas.microsoft.com/office/powerpoint/2010/main" val="14629187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772" y="116632"/>
            <a:ext cx="5868831" cy="6732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36682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7467600" cy="1143000"/>
          </a:xfrm>
        </p:spPr>
        <p:txBody>
          <a:bodyPr/>
          <a:lstStyle/>
          <a:p>
            <a:r>
              <a:rPr lang="fr-FR" dirty="0" smtClean="0"/>
              <a:t>In Memoriam</a:t>
            </a:r>
            <a:endParaRPr lang="fr-FR" dirty="0"/>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929"/>
          <a:stretch/>
        </p:blipFill>
        <p:spPr bwMode="auto">
          <a:xfrm>
            <a:off x="3923928" y="1412776"/>
            <a:ext cx="5135230" cy="365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John Williams - Theme from Schindler's Lis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33566" y="9873"/>
            <a:ext cx="609600" cy="609600"/>
          </a:xfrm>
          <a:prstGeom prst="rect">
            <a:avLst/>
          </a:prstGeom>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3841" y="5055172"/>
            <a:ext cx="1568805" cy="1699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05199" y="1412776"/>
            <a:ext cx="2230948" cy="2073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9512" y="3068055"/>
            <a:ext cx="1667047" cy="1920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9512" y="1103259"/>
            <a:ext cx="1188636" cy="1730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512" y="5055172"/>
            <a:ext cx="1525687" cy="1802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83869" y="3342190"/>
            <a:ext cx="1633150" cy="16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35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4981" fill="hold"/>
                                        <p:tgtEl>
                                          <p:spTgt spid="4"/>
                                        </p:tgtEl>
                                      </p:cBhvr>
                                    </p:cmd>
                                  </p:childTnLst>
                                </p:cTn>
                              </p:par>
                              <p:par>
                                <p:cTn id="7" presetID="10" presetClass="entr" presetSubtype="0" fill="hold" nodeType="withEffect">
                                  <p:stCondLst>
                                    <p:cond delay="1000"/>
                                  </p:stCondLst>
                                  <p:childTnLst>
                                    <p:set>
                                      <p:cBhvr>
                                        <p:cTn id="8" dur="1" fill="hold">
                                          <p:stCondLst>
                                            <p:cond delay="0"/>
                                          </p:stCondLst>
                                        </p:cTn>
                                        <p:tgtEl>
                                          <p:spTgt spid="1030"/>
                                        </p:tgtEl>
                                        <p:attrNameLst>
                                          <p:attrName>style.visibility</p:attrName>
                                        </p:attrNameLst>
                                      </p:cBhvr>
                                      <p:to>
                                        <p:strVal val="visible"/>
                                      </p:to>
                                    </p:set>
                                    <p:animEffect transition="in" filter="fade">
                                      <p:cBhvr>
                                        <p:cTn id="9" dur="59000"/>
                                        <p:tgtEl>
                                          <p:spTgt spid="1030"/>
                                        </p:tgtEl>
                                      </p:cBhvr>
                                    </p:animEffect>
                                  </p:childTnLst>
                                </p:cTn>
                              </p:par>
                              <p:par>
                                <p:cTn id="10" presetID="10" presetClass="entr" presetSubtype="0" fill="hold" nodeType="withEffect">
                                  <p:stCondLst>
                                    <p:cond delay="15500"/>
                                  </p:stCondLst>
                                  <p:childTnLst>
                                    <p:set>
                                      <p:cBhvr>
                                        <p:cTn id="11" dur="1" fill="hold">
                                          <p:stCondLst>
                                            <p:cond delay="0"/>
                                          </p:stCondLst>
                                        </p:cTn>
                                        <p:tgtEl>
                                          <p:spTgt spid="1029"/>
                                        </p:tgtEl>
                                        <p:attrNameLst>
                                          <p:attrName>style.visibility</p:attrName>
                                        </p:attrNameLst>
                                      </p:cBhvr>
                                      <p:to>
                                        <p:strVal val="visible"/>
                                      </p:to>
                                    </p:set>
                                    <p:animEffect transition="in" filter="fade">
                                      <p:cBhvr>
                                        <p:cTn id="12" dur="24600"/>
                                        <p:tgtEl>
                                          <p:spTgt spid="1029"/>
                                        </p:tgtEl>
                                      </p:cBhvr>
                                    </p:animEffect>
                                  </p:childTnLst>
                                </p:cTn>
                              </p:par>
                              <p:par>
                                <p:cTn id="13" presetID="10" presetClass="entr" presetSubtype="0" fill="hold" nodeType="withEffect">
                                  <p:stCondLst>
                                    <p:cond delay="1550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24600"/>
                                        <p:tgtEl>
                                          <p:spTgt spid="1028"/>
                                        </p:tgtEl>
                                      </p:cBhvr>
                                    </p:animEffect>
                                  </p:childTnLst>
                                </p:cTn>
                              </p:par>
                              <p:par>
                                <p:cTn id="16" presetID="10" presetClass="entr" presetSubtype="0" fill="hold" nodeType="withEffect">
                                  <p:stCondLst>
                                    <p:cond delay="45000"/>
                                  </p:stCondLst>
                                  <p:childTnLst>
                                    <p:set>
                                      <p:cBhvr>
                                        <p:cTn id="17" dur="1" fill="hold">
                                          <p:stCondLst>
                                            <p:cond delay="0"/>
                                          </p:stCondLst>
                                        </p:cTn>
                                        <p:tgtEl>
                                          <p:spTgt spid="1031"/>
                                        </p:tgtEl>
                                        <p:attrNameLst>
                                          <p:attrName>style.visibility</p:attrName>
                                        </p:attrNameLst>
                                      </p:cBhvr>
                                      <p:to>
                                        <p:strVal val="visible"/>
                                      </p:to>
                                    </p:set>
                                    <p:animEffect transition="in" filter="fade">
                                      <p:cBhvr>
                                        <p:cTn id="18" dur="20000"/>
                                        <p:tgtEl>
                                          <p:spTgt spid="1031"/>
                                        </p:tgtEl>
                                      </p:cBhvr>
                                    </p:animEffect>
                                  </p:childTnLst>
                                </p:cTn>
                              </p:par>
                              <p:par>
                                <p:cTn id="19" presetID="10" presetClass="entr" presetSubtype="0" fill="hold" nodeType="withEffect">
                                  <p:stCondLst>
                                    <p:cond delay="3000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20000"/>
                                        <p:tgtEl>
                                          <p:spTgt spid="1027"/>
                                        </p:tgtEl>
                                      </p:cBhvr>
                                    </p:animEffect>
                                  </p:childTnLst>
                                </p:cTn>
                              </p:par>
                              <p:par>
                                <p:cTn id="22" presetID="10" presetClass="entr" presetSubtype="0" fill="hold" nodeType="withEffect">
                                  <p:stCondLst>
                                    <p:cond delay="300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0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8400"/>
            <a:ext cx="7467600" cy="1143000"/>
          </a:xfrm>
        </p:spPr>
        <p:txBody>
          <a:bodyPr/>
          <a:lstStyle/>
          <a:p>
            <a:r>
              <a:rPr lang="fr-FR" dirty="0" smtClean="0"/>
              <a:t>Etat des sources</a:t>
            </a:r>
            <a:endParaRPr lang="fr-FR"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127857"/>
            <a:ext cx="6216105" cy="5411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052735"/>
            <a:ext cx="8809094" cy="561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5661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74638"/>
            <a:ext cx="2808312" cy="1642194"/>
          </a:xfrm>
        </p:spPr>
        <p:txBody>
          <a:bodyPr>
            <a:normAutofit fontScale="90000"/>
          </a:bodyPr>
          <a:lstStyle/>
          <a:p>
            <a:r>
              <a:rPr lang="fr-FR" sz="3200" dirty="0" smtClean="0"/>
              <a:t>Mai 1940: Exode et combats dans la ville.</a:t>
            </a:r>
            <a:br>
              <a:rPr lang="fr-FR" sz="3200" dirty="0" smtClean="0"/>
            </a:br>
            <a:r>
              <a:rPr lang="fr-FR" sz="3200" dirty="0" smtClean="0"/>
              <a:t> </a:t>
            </a:r>
            <a:endParaRPr lang="fr-FR" sz="3200" dirty="0"/>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112629" y="93792"/>
            <a:ext cx="6007355" cy="6597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107504" y="1625798"/>
            <a:ext cx="2834447" cy="4401205"/>
          </a:xfrm>
          <a:prstGeom prst="rect">
            <a:avLst/>
          </a:prstGeom>
          <a:noFill/>
        </p:spPr>
        <p:txBody>
          <a:bodyPr wrap="square" rtlCol="0">
            <a:spAutoFit/>
          </a:bodyPr>
          <a:lstStyle/>
          <a:p>
            <a:r>
              <a:rPr lang="fr-FR" sz="1400" dirty="0" smtClean="0"/>
              <a:t>Le Docteur Landau est sur Berck depuis 1935. </a:t>
            </a:r>
            <a:r>
              <a:rPr lang="fr-FR" sz="1400" dirty="0"/>
              <a:t>Engagé volontaire dès 1939...Il </a:t>
            </a:r>
            <a:r>
              <a:rPr lang="fr-FR" sz="1400" dirty="0" smtClean="0"/>
              <a:t>reste à Berck et soigne les blessés lors des combats du 22 Mai 1940. Les combats opposent des soldats allemands de la 2de Panzer Division à des soldats français au niveau du « café de l’Abattoir » à l’entrée de Berck. 2 </a:t>
            </a:r>
            <a:r>
              <a:rPr lang="fr-FR" sz="1400" dirty="0" err="1" smtClean="0"/>
              <a:t>Feldgendarmes</a:t>
            </a:r>
            <a:r>
              <a:rPr lang="fr-FR" sz="1400" dirty="0" smtClean="0"/>
              <a:t> sont abattus.  Des obus tombent également rue des Coucous. En fin d’après-midi, la ville de Berck est  prise*. </a:t>
            </a:r>
          </a:p>
          <a:p>
            <a:endParaRPr lang="fr-FR" sz="1400" dirty="0"/>
          </a:p>
          <a:p>
            <a:r>
              <a:rPr lang="fr-FR" sz="1400" dirty="0" smtClean="0"/>
              <a:t>Fernand </a:t>
            </a:r>
            <a:r>
              <a:rPr lang="fr-FR" sz="1400" dirty="0" err="1" smtClean="0"/>
              <a:t>Alloncius</a:t>
            </a:r>
            <a:r>
              <a:rPr lang="fr-FR" sz="1400" dirty="0" smtClean="0"/>
              <a:t> rappelle ces faits dans cette amicale lettre datée du 21 juin 1945, une semaine après le retour de Landau. </a:t>
            </a:r>
            <a:endParaRPr lang="fr-FR" sz="1400" dirty="0"/>
          </a:p>
        </p:txBody>
      </p:sp>
      <p:sp>
        <p:nvSpPr>
          <p:cNvPr id="5" name="ZoneTexte 4"/>
          <p:cNvSpPr txBox="1"/>
          <p:nvPr/>
        </p:nvSpPr>
        <p:spPr>
          <a:xfrm>
            <a:off x="107504" y="6027003"/>
            <a:ext cx="2736304" cy="830997"/>
          </a:xfrm>
          <a:prstGeom prst="rect">
            <a:avLst/>
          </a:prstGeom>
          <a:noFill/>
        </p:spPr>
        <p:txBody>
          <a:bodyPr wrap="square" rtlCol="0">
            <a:spAutoFit/>
          </a:bodyPr>
          <a:lstStyle/>
          <a:p>
            <a:r>
              <a:rPr lang="fr-FR" sz="1200" dirty="0" smtClean="0"/>
              <a:t>* Lire M. Troublé et JM </a:t>
            </a:r>
            <a:r>
              <a:rPr lang="fr-FR" sz="1200" dirty="0" err="1" smtClean="0"/>
              <a:t>Gonsseaume</a:t>
            </a:r>
            <a:r>
              <a:rPr lang="fr-FR" sz="1200" dirty="0" smtClean="0"/>
              <a:t>, </a:t>
            </a:r>
            <a:r>
              <a:rPr lang="fr-FR" sz="1200" i="1" dirty="0" smtClean="0"/>
              <a:t>Berck-sur-mer, ville meurtrie, chronique des années noires 1940-1945</a:t>
            </a:r>
            <a:r>
              <a:rPr lang="fr-FR" sz="1200" dirty="0" smtClean="0"/>
              <a:t>, AMPBBE, 2014p53-56</a:t>
            </a:r>
            <a:endParaRPr lang="fr-FR" sz="1200" dirty="0"/>
          </a:p>
        </p:txBody>
      </p:sp>
    </p:spTree>
    <p:extLst>
      <p:ext uri="{BB962C8B-B14F-4D97-AF65-F5344CB8AC3E}">
        <p14:creationId xmlns:p14="http://schemas.microsoft.com/office/powerpoint/2010/main" val="36084188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dirty="0" smtClean="0"/>
              <a:t>L’interdiction de fréquenter les magasins juifs.</a:t>
            </a:r>
            <a:endParaRPr lang="fr-FR" sz="36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9341" y="1652889"/>
            <a:ext cx="6424890" cy="3972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re 1"/>
          <p:cNvSpPr txBox="1">
            <a:spLocks/>
          </p:cNvSpPr>
          <p:nvPr/>
        </p:nvSpPr>
        <p:spPr>
          <a:xfrm>
            <a:off x="23102" y="1628800"/>
            <a:ext cx="2388658" cy="4392488"/>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r>
              <a:rPr lang="fr-FR" sz="2000" dirty="0" smtClean="0"/>
              <a:t>Décision de l’</a:t>
            </a:r>
            <a:r>
              <a:rPr lang="fr-FR" sz="2000" dirty="0" err="1" smtClean="0"/>
              <a:t>Orstkommandantur</a:t>
            </a:r>
            <a:r>
              <a:rPr lang="fr-FR" sz="2000" dirty="0" smtClean="0"/>
              <a:t> de Montreuil adressée à la police de Berck le 31 juillet 1940. A Lille, la Gestapo (section IV du SIPO-SD) est chargée de combattre tout ce qui menace la consolidation raciale.</a:t>
            </a:r>
            <a:endParaRPr lang="fr-FR" sz="2000" dirty="0"/>
          </a:p>
        </p:txBody>
      </p:sp>
    </p:spTree>
    <p:extLst>
      <p:ext uri="{BB962C8B-B14F-4D97-AF65-F5344CB8AC3E}">
        <p14:creationId xmlns:p14="http://schemas.microsoft.com/office/powerpoint/2010/main" val="24394237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cyril brossard\Bureau\domiciliation bancaire00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898"/>
          <a:stretch/>
        </p:blipFill>
        <p:spPr bwMode="auto">
          <a:xfrm>
            <a:off x="221432" y="188640"/>
            <a:ext cx="6283584" cy="6336703"/>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cyril brossard\Mes documents\Downloads\entreprise+juive_d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9705" y="2276872"/>
            <a:ext cx="3666439" cy="1880617"/>
          </a:xfrm>
          <a:prstGeom prst="rect">
            <a:avLst/>
          </a:prstGeom>
          <a:noFill/>
          <a:extLst>
            <a:ext uri="{909E8E84-426E-40DD-AFC4-6F175D3DCCD1}">
              <a14:hiddenFill xmlns:a14="http://schemas.microsoft.com/office/drawing/2010/main">
                <a:solidFill>
                  <a:srgbClr val="FFFFFF"/>
                </a:solidFill>
              </a14:hiddenFill>
            </a:ext>
          </a:extLst>
        </p:spPr>
      </p:pic>
      <p:sp>
        <p:nvSpPr>
          <p:cNvPr id="2" name="Ellipse 1"/>
          <p:cNvSpPr/>
          <p:nvPr/>
        </p:nvSpPr>
        <p:spPr>
          <a:xfrm>
            <a:off x="221432" y="188640"/>
            <a:ext cx="2046312" cy="1440160"/>
          </a:xfrm>
          <a:prstGeom prst="ellipse">
            <a:avLst/>
          </a:prstGeom>
          <a:solidFill>
            <a:srgbClr val="6EA0B0">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94993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
            <a:ext cx="5638006" cy="6781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251520" y="415190"/>
            <a:ext cx="2160240" cy="4524315"/>
          </a:xfrm>
          <a:prstGeom prst="rect">
            <a:avLst/>
          </a:prstGeom>
          <a:noFill/>
        </p:spPr>
        <p:txBody>
          <a:bodyPr wrap="square" rtlCol="0">
            <a:spAutoFit/>
          </a:bodyPr>
          <a:lstStyle/>
          <a:p>
            <a:r>
              <a:rPr lang="fr-FR" dirty="0" smtClean="0"/>
              <a:t>13 décembre 1940: Une circulaire du préfet enjoint les maires et commissaires du Pas de Calais de mettre en œuvre un recensement via la publication « par affichage et voie de presse » de l’obligation faite aux Juifs de se déclarer à la mairie ou à la sous-préfecture.</a:t>
            </a:r>
            <a:endParaRPr lang="fr-FR" dirty="0"/>
          </a:p>
        </p:txBody>
      </p:sp>
    </p:spTree>
    <p:extLst>
      <p:ext uri="{BB962C8B-B14F-4D97-AF65-F5344CB8AC3E}">
        <p14:creationId xmlns:p14="http://schemas.microsoft.com/office/powerpoint/2010/main" val="30296713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147248" cy="706090"/>
          </a:xfrm>
        </p:spPr>
        <p:txBody>
          <a:bodyPr>
            <a:noAutofit/>
          </a:bodyPr>
          <a:lstStyle/>
          <a:p>
            <a:r>
              <a:rPr lang="fr-FR" sz="3600" dirty="0" smtClean="0"/>
              <a:t>Refoulés dans le camp de Troyes le 16/12/1940</a:t>
            </a:r>
            <a:endParaRPr lang="fr-FR" sz="3600"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499404"/>
            <a:ext cx="6485715" cy="4342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2204863"/>
            <a:ext cx="3600400" cy="3652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913245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chnique">
  <a:themeElements>
    <a:clrScheme name="Technique">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que">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que">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605</TotalTime>
  <Words>1741</Words>
  <Application>Microsoft Office PowerPoint</Application>
  <PresentationFormat>Affichage à l'écran (4:3)</PresentationFormat>
  <Paragraphs>77</Paragraphs>
  <Slides>35</Slides>
  <Notes>0</Notes>
  <HiddenSlides>0</HiddenSlides>
  <MMClips>2</MMClips>
  <ScaleCrop>false</ScaleCrop>
  <HeadingPairs>
    <vt:vector size="4" baseType="variant">
      <vt:variant>
        <vt:lpstr>Thème</vt:lpstr>
      </vt:variant>
      <vt:variant>
        <vt:i4>1</vt:i4>
      </vt:variant>
      <vt:variant>
        <vt:lpstr>Titres des diapositives</vt:lpstr>
      </vt:variant>
      <vt:variant>
        <vt:i4>35</vt:i4>
      </vt:variant>
    </vt:vector>
  </HeadingPairs>
  <TitlesOfParts>
    <vt:vector size="36" baseType="lpstr">
      <vt:lpstr>Technique</vt:lpstr>
      <vt:lpstr>Présentation PowerPoint</vt:lpstr>
      <vt:lpstr>Introduction</vt:lpstr>
      <vt:lpstr>Dans les années 1930</vt:lpstr>
      <vt:lpstr>Etat des sources</vt:lpstr>
      <vt:lpstr>Mai 1940: Exode et combats dans la ville.  </vt:lpstr>
      <vt:lpstr>L’interdiction de fréquenter les magasins juifs.</vt:lpstr>
      <vt:lpstr>Présentation PowerPoint</vt:lpstr>
      <vt:lpstr>Présentation PowerPoint</vt:lpstr>
      <vt:lpstr>Refoulés dans le camp de Troyes le 16/12/1940</vt:lpstr>
      <vt:lpstr>Présentation PowerPoint</vt:lpstr>
      <vt:lpstr>Aryanisation des biens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Ils sont passés par Malines avant Auschwitz-Birkenau.</vt:lpstr>
      <vt:lpstr>Présentation PowerPoint</vt:lpstr>
      <vt:lpstr>Présentation PowerPoint</vt:lpstr>
      <vt:lpstr>Quelques photos retrouvées</vt:lpstr>
      <vt:lpstr>Présentation PowerPoint</vt:lpstr>
      <vt:lpstr>Présentation PowerPoint</vt:lpstr>
      <vt:lpstr>Présentation PowerPoint</vt:lpstr>
      <vt:lpstr>Présentation PowerPoint</vt:lpstr>
      <vt:lpstr>Présentation PowerPoint</vt:lpstr>
      <vt:lpstr>Présentation PowerPoint</vt:lpstr>
      <vt:lpstr>Le retour des déportés juifs et politiques à Berck</vt:lpstr>
      <vt:lpstr>Présentation PowerPoint</vt:lpstr>
      <vt:lpstr>Présentation PowerPoint</vt:lpstr>
      <vt:lpstr>Présentation PowerPoint</vt:lpstr>
      <vt:lpstr>Présentation PowerPoint</vt:lpstr>
      <vt:lpstr>Présentation PowerPoint</vt:lpstr>
      <vt:lpstr>In Memoriam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persecutions des juifs de Berck pendant la 2de Guerre Mondiale </dc:title>
  <dc:creator>Cyril Brossard</dc:creator>
  <cp:keywords>persécutions juifs Berck</cp:keywords>
  <dc:description>Le diaporama de la conférence du 23/04/2015</dc:description>
  <cp:lastModifiedBy>broutin</cp:lastModifiedBy>
  <cp:revision>77</cp:revision>
  <dcterms:modified xsi:type="dcterms:W3CDTF">2015-04-25T06:11:32Z</dcterms:modified>
  <cp:category>Histoire</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